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37" r:id="rId3"/>
    <p:sldId id="258" r:id="rId4"/>
    <p:sldId id="260" r:id="rId5"/>
    <p:sldId id="262" r:id="rId6"/>
    <p:sldId id="353" r:id="rId7"/>
    <p:sldId id="301" r:id="rId8"/>
    <p:sldId id="304" r:id="rId9"/>
    <p:sldId id="313" r:id="rId10"/>
    <p:sldId id="312" r:id="rId11"/>
    <p:sldId id="354" r:id="rId12"/>
    <p:sldId id="264" r:id="rId13"/>
    <p:sldId id="259" r:id="rId14"/>
    <p:sldId id="265" r:id="rId15"/>
    <p:sldId id="267" r:id="rId16"/>
    <p:sldId id="266" r:id="rId17"/>
    <p:sldId id="268" r:id="rId18"/>
    <p:sldId id="283" r:id="rId19"/>
    <p:sldId id="351" r:id="rId20"/>
    <p:sldId id="302" r:id="rId21"/>
    <p:sldId id="303" r:id="rId22"/>
    <p:sldId id="269" r:id="rId23"/>
    <p:sldId id="270" r:id="rId24"/>
    <p:sldId id="271" r:id="rId25"/>
    <p:sldId id="272" r:id="rId26"/>
    <p:sldId id="273" r:id="rId27"/>
    <p:sldId id="274" r:id="rId28"/>
    <p:sldId id="305" r:id="rId29"/>
    <p:sldId id="275" r:id="rId30"/>
    <p:sldId id="276" r:id="rId31"/>
    <p:sldId id="309" r:id="rId32"/>
    <p:sldId id="277" r:id="rId33"/>
    <p:sldId id="280" r:id="rId34"/>
    <p:sldId id="278" r:id="rId35"/>
    <p:sldId id="343" r:id="rId36"/>
    <p:sldId id="349" r:id="rId37"/>
    <p:sldId id="350" r:id="rId38"/>
    <p:sldId id="281" r:id="rId39"/>
    <p:sldId id="282" r:id="rId40"/>
    <p:sldId id="284" r:id="rId41"/>
    <p:sldId id="285" r:id="rId42"/>
    <p:sldId id="286" r:id="rId43"/>
    <p:sldId id="287" r:id="rId44"/>
    <p:sldId id="288" r:id="rId45"/>
    <p:sldId id="294" r:id="rId46"/>
    <p:sldId id="306" r:id="rId47"/>
    <p:sldId id="289" r:id="rId48"/>
    <p:sldId id="290" r:id="rId49"/>
    <p:sldId id="291" r:id="rId50"/>
    <p:sldId id="292" r:id="rId51"/>
    <p:sldId id="352" r:id="rId52"/>
    <p:sldId id="295" r:id="rId53"/>
    <p:sldId id="296" r:id="rId54"/>
    <p:sldId id="297" r:id="rId55"/>
    <p:sldId id="310" r:id="rId56"/>
    <p:sldId id="311" r:id="rId57"/>
    <p:sldId id="299" r:id="rId58"/>
    <p:sldId id="300" r:id="rId59"/>
    <p:sldId id="308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3196"/>
  </p:normalViewPr>
  <p:slideViewPr>
    <p:cSldViewPr snapToGrid="0" snapToObjects="1">
      <p:cViewPr varScale="1">
        <p:scale>
          <a:sx n="122" d="100"/>
          <a:sy n="122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11002 0 24575,'-67'39'0,"-1"-1"0,1 0 0,-1 1 0,-11 12 0,1 3 0,-10 7-1205,21-16 1,-7 5 0,-6 2 0,-2 4-1,-1 0 1,1 1 0,4 0 1204,6-2 0,2-1 0,2 2 0,-1 0 0,0 2 0,-3 1 0,-3 3 0,9-8 0,-1 3 0,-3 0 0,-1 2 0,0 1 0,-2 1 0,1 0 0,-1 0 0,2 1 0,0-2-364,0 1 0,0 0 0,0 1 0,1-1 0,0 1 0,-1 0 0,0 0 0,0 2 0,-2 0 0,0 1 364,7-6 0,-2 1 0,0 1 0,-1 1 0,0 0 0,0 1 0,-1-1 0,1 1 0,0 0 0,0 0 0,0 0 0,2-1-126,-6 5 0,1 0 0,-1 1 0,1-1 0,0 1 1,0-1-1,1 0 0,0 1 0,0-1 0,1-1 1,0 0 125,-3 4 0,1-1 0,0 0 0,1-1 0,0 1 0,0-1 0,1 0 0,0 0 0,0 0 0,1-1-196,3-2 0,1 0 1,-1 0-1,1 0 1,1-1-1,-1 0 1,2 0-1,0 0 0,0-1 1,2-1 195,-11 10 0,2 0 0,0 0 0,1-2 0,1 1 0,1-2 0,1 0 0,0-1 33,-1 2 1,1 0 0,1-2-1,1 0 1,0-1 0,1 0-1,1 0-33,-7 7 0,1 1 0,1-2 0,0 1 0,1-1 0,1 0 0,2-4 0,1 0 0,0 0 0,1 0 0,0-1 0,2-1 304,-7 7 0,3-2 1,0 0-1,0 0 0,0 0-304,2-3 0,0 1 0,0 0 0,1-2 0,1-1 631,-8 8 1,1-1-1,1-2 1,1-3-632,8-8 0,0-1 0,1-3 0,1-1 1109,-7 6 1,1-3 0,2-3-1110,7-6 0,1-3 0,0-1 0,-19 18 0,-1-1 0,-2 3 0,-3 3 0,14-15 0,-1 3 0,-3 1 421,8-8 1,-2 1-1,-1 1 1,-1 0-422,-4 4 0,-1 0 0,-1 1 0,0-1 0,0 1 0,-1 0 0,1-1 0,2-1 633,-13 9 1,2-2 0,5-3-634,13-10 0,3-3 0,3-2 744,-7 6 0,6-6-744,-12 12 390,29-23-390,22-21 1809,7-8-1809,7-10 525,0-1-525,0-1 0,0 1 0,0 1 0,0 2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24575,'62'49'0,"1"0"0,-1 0 0,1 0 0,7 3 0,2 0 0,3 2 0,7 5 0,-13-8 0,6 5 0,3 3 0,3 1 0,1 1 0,1 0 0,-2-3-1229,-8-7 0,-1 0 0,1-1 0,0 0 1,1 0-1,1 1 0,2 0 0,1 2 1140,0-1 1,2 2 0,1 0 0,2 1 0,0 0 0,1 0 0,0 1 0,0-1 0,0 0-161,-7-3 0,1-1 0,1 1 0,0 0 0,0-1 0,0 1 0,0 0 0,1 0 0,0 0 0,0 0 249,1 1 0,2-1 0,-1 1 0,1 0 0,0 0 0,0-1 0,0 1 0,0 0 0,0 0 0,0 0 0,0 0 0,0 0 0,0 0 0,1 1 0,-1-1 0,0 0 0,0 0 0,0 0 0,-1-1 0,0 0-101,-4-2 1,0-1-1,-1 0 1,1 0-1,-1-1 1,-1 1-1,1-1 1,0 0 0,-1 0-1,0 0 101,7 5 0,0-1 0,-1 0 0,1 1 0,-1-1 0,0-1 0,-1 1 0,-1-1 0,0 0 0,4 2 0,-1 1 0,0-1 0,0 0 0,-2-1 0,0 0 0,-2-1 0,-2-1-133,0-1 0,0 0 0,-2-1 0,-2 0 1,-1-2-1,-1-1 0,-2-1 133,12 7 0,-3-1 0,-2-2 0,-2-1 0,-2-1 500,5 2 0,-3-2 0,-3-1 0,-2-3-500,3 3 0,-2-2 0,-3-1 1150,-4-2 0,-1-1 0,-2 1-1150,-4 0 0,-1-1 0,1 2 0,2 3 0,1 1 0,1 3 1405,8 7 1,0 4-1,3 2-1405,-9-8 0,1 2 0,1 1 0,1 1 239,4 3 1,0 0-1,1 1 1,-1-1-240,0 0 0,-1 0 0,0 0 0,-3-3 0,14 10 0,-3-2 0,-5-5 286,-14-13 1,-4-3-1,-4-4-286,5 4 0,-7-6 339,10 7-339,-33-25 1342,22 25-1342,-5-3 0,7 8 0,-1-2 0,5 5 0,2 2 80,8 8 1,2 4 0,0-1-81,0 0 0,-1 0 0,-1-2 0,-8-8 0,-1-2 0,-4-3 0,7 5 0,-6-5 0,17 14 0,-37-35 0,-16-18 0,-8-6 0,6 10 1643,13 20-1643,25 41 0,-18-28 0,2 2 0,2 3 0,0-1 0,-4-5 0,-2-3 0,10 13 0,-10-17 0,-18-21 0,8 6 0,22 23 0,-9-12 0,4 4 0,9 9 0,2 0 0,0 1 0,-1-4 0,24 22 0,-23-25 0,-24-25 0,-13-12 0,-7-5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64FC-F8DD-AA4C-91B5-9C05103C26BB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AE07-7DB2-5548-92A4-1F431DB71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6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2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Time &amp; Material —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подход, при котором заказчик оплачивает не фиксированную стоимость услуг, а часы работы занятых на проекте специалистов.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8540-B0AC-4B43-838F-69D68A871B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876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Модель «Кеневин» (</a:t>
            </a:r>
            <a:r>
              <a:rPr lang="en" dirty="0"/>
              <a:t>Cynefin framework) – </a:t>
            </a:r>
            <a:r>
              <a:rPr lang="ru-RU" dirty="0"/>
              <a:t>инструмент для определения оптимального способа управления в системе с учетом степени ее сложности. </a:t>
            </a:r>
            <a:r>
              <a:rPr lang="en" dirty="0"/>
              <a:t>Cynefin </a:t>
            </a:r>
            <a:r>
              <a:rPr lang="ru-RU" dirty="0"/>
              <a:t>в переводе с английского означает «среда обитания» или «ареал».</a:t>
            </a:r>
            <a:br>
              <a:rPr lang="ru-RU" dirty="0"/>
            </a:br>
            <a:r>
              <a:rPr lang="ru-RU" dirty="0"/>
              <a:t>Простая система обладает простыми причинно-следственными связями и лучшими практиками достижения результатов. Она управляется по алгоритму «Ощути – </a:t>
            </a:r>
            <a:r>
              <a:rPr lang="ru-RU" dirty="0" err="1"/>
              <a:t>Категоризируй</a:t>
            </a:r>
            <a:r>
              <a:rPr lang="ru-RU" dirty="0"/>
              <a:t> – Реагируй». В этой системе удобно работать по классической водопадной методологии.</a:t>
            </a:r>
          </a:p>
          <a:p>
            <a:endParaRPr lang="ru-RU" dirty="0"/>
          </a:p>
          <a:p>
            <a:r>
              <a:rPr lang="ru-RU" dirty="0"/>
              <a:t>Сложная система отличается ростом количества взаимосвязей, здесь нет лучших практик, но зато есть много хороших и взаимозаменяемых, поэтому такой тип считается экспертной средой. Управлять системой можно по алгоритму «Ощути – Анализируй – Реагируй», вооружившись </a:t>
            </a:r>
            <a:r>
              <a:rPr lang="en" dirty="0"/>
              <a:t>PMI, RUP, Prince2.</a:t>
            </a:r>
          </a:p>
          <a:p>
            <a:endParaRPr lang="en" dirty="0"/>
          </a:p>
          <a:p>
            <a:r>
              <a:rPr lang="ru-RU" dirty="0"/>
              <a:t>Запутанная система поражает количеством взаимосвязей. В такой системе приходится самим изобретать практики достижения результатов. Поэтому в ней работают по алгоритму «Исследуй – Ощути – Реагируй», двигаясь по </a:t>
            </a:r>
            <a:r>
              <a:rPr lang="en" dirty="0"/>
              <a:t>agile.</a:t>
            </a:r>
          </a:p>
          <a:p>
            <a:endParaRPr lang="en" dirty="0"/>
          </a:p>
          <a:p>
            <a:r>
              <a:rPr lang="ru-RU" dirty="0"/>
              <a:t>Хаотическая система – состояние крайней нестабильности, где нет времени формулировать гипотезы. Поэтому приходится «тушить пожар» по алгоритму «Действуй – Ощути – Реагируй», стремясь перевести систему к состоянию более предсказуемых типов.</a:t>
            </a:r>
          </a:p>
          <a:p>
            <a:endParaRPr lang="ru-RU" dirty="0"/>
          </a:p>
          <a:p>
            <a:r>
              <a:rPr lang="ru-RU" dirty="0"/>
              <a:t>Неопределенная, или беспорядочная, система включает в себя несколько подсистем, относящихся к разным категориям. Поэтому ее трудно однозначно классифицировать. Остается только разбить на составные части и работать с каждой из них в отдельности.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8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35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615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81930"/>
            <a:ext cx="9144000" cy="475976"/>
          </a:xfrm>
        </p:spPr>
        <p:txBody>
          <a:bodyPr>
            <a:normAutofit/>
          </a:bodyPr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727724" y="434571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CFBD1-F420-DD72-001E-B4F8B83F53F9}"/>
              </a:ext>
            </a:extLst>
          </p:cNvPr>
          <p:cNvSpPr txBox="1"/>
          <p:nvPr/>
        </p:nvSpPr>
        <p:spPr>
          <a:xfrm>
            <a:off x="6991815" y="1728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97F40-F70E-9F2E-FE0F-7BEA9B538068}"/>
              </a:ext>
            </a:extLst>
          </p:cNvPr>
          <p:cNvSpPr txBox="1"/>
          <p:nvPr/>
        </p:nvSpPr>
        <p:spPr>
          <a:xfrm>
            <a:off x="3794233" y="6423429"/>
            <a:ext cx="427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© </a:t>
            </a:r>
            <a:r>
              <a:rPr lang="ru-RU" sz="1800" dirty="0"/>
              <a:t>Валерий Студенников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C540BF-C732-DAEC-7CA0-9ED4C0FA7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688" y="3569831"/>
            <a:ext cx="5892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78BD0-0508-C778-A1BD-C5A03344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ПО ≠ строительство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A03F84-A6AC-6856-2557-D3DE473A5FE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930590" cy="3698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ПО ≠ строительство</a:t>
            </a:r>
            <a:br>
              <a:rPr lang="en-US" dirty="0"/>
            </a:br>
            <a:r>
              <a:rPr lang="ru-RU" dirty="0"/>
              <a:t>Разработка ПО ≠ производство</a:t>
            </a:r>
            <a:endParaRPr lang="en-US" dirty="0"/>
          </a:p>
          <a:p>
            <a:pPr lvl="1"/>
            <a:r>
              <a:rPr lang="ru-RU" strike="sngStrike" dirty="0"/>
              <a:t>Диаграммы Ганта</a:t>
            </a:r>
          </a:p>
          <a:p>
            <a:pPr lvl="1"/>
            <a:r>
              <a:rPr lang="ru-RU" strike="sngStrike" dirty="0"/>
              <a:t>Детальные </a:t>
            </a:r>
            <a:r>
              <a:rPr lang="en-US" strike="sngStrike" dirty="0"/>
              <a:t>Roadmap </a:t>
            </a:r>
            <a:r>
              <a:rPr lang="ru-RU" strike="sngStrike" dirty="0"/>
              <a:t>со сроками</a:t>
            </a:r>
          </a:p>
          <a:p>
            <a:pPr lvl="1"/>
            <a:r>
              <a:rPr lang="ru-RU" strike="sngStrike" dirty="0"/>
              <a:t>детальные календарные планы</a:t>
            </a:r>
          </a:p>
          <a:p>
            <a:r>
              <a:rPr lang="ru-RU" dirty="0"/>
              <a:t>Разработка ПО = </a:t>
            </a:r>
            <a:r>
              <a:rPr lang="en-US" dirty="0"/>
              <a:t>R&amp;D</a:t>
            </a:r>
            <a:endParaRPr lang="ru-RU" dirty="0"/>
          </a:p>
          <a:p>
            <a:pPr lvl="1"/>
            <a:r>
              <a:rPr lang="ru-RU" dirty="0"/>
              <a:t>Много неопределённости</a:t>
            </a:r>
          </a:p>
          <a:p>
            <a:pPr lvl="1"/>
            <a:r>
              <a:rPr lang="ru-RU" dirty="0"/>
              <a:t>Параллель с проектированием двигателя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C3F756-8050-29EA-FE26-083CE7A7A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21" b="14271"/>
          <a:stretch/>
        </p:blipFill>
        <p:spPr>
          <a:xfrm>
            <a:off x="6968665" y="3429000"/>
            <a:ext cx="4831184" cy="2598234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987506C-6AFA-9FA4-8429-FE589341E47B}"/>
              </a:ext>
            </a:extLst>
          </p:cNvPr>
          <p:cNvGrpSpPr/>
          <p:nvPr/>
        </p:nvGrpSpPr>
        <p:grpSpPr>
          <a:xfrm>
            <a:off x="7230890" y="3017722"/>
            <a:ext cx="4479480" cy="3660120"/>
            <a:chOff x="7230890" y="3017722"/>
            <a:chExt cx="4479480" cy="36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14:cNvPr>
                <p14:cNvContentPartPr/>
                <p14:nvPr/>
              </p14:nvContentPartPr>
              <p14:xfrm>
                <a:off x="7749290" y="3017722"/>
                <a:ext cx="3961080" cy="36601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0650" y="3008722"/>
                  <a:ext cx="3978720" cy="36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14:cNvPr>
                <p14:cNvContentPartPr/>
                <p14:nvPr/>
              </p14:nvContentPartPr>
              <p14:xfrm>
                <a:off x="7230890" y="3105202"/>
                <a:ext cx="4475160" cy="3373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2250" y="3096562"/>
                  <a:ext cx="4492800" cy="339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995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1360064" cy="1077308"/>
          </a:xfrm>
        </p:spPr>
        <p:txBody>
          <a:bodyPr>
            <a:noAutofit/>
          </a:bodyPr>
          <a:lstStyle/>
          <a:p>
            <a:r>
              <a:rPr lang="en" dirty="0"/>
              <a:t>Agile-</a:t>
            </a:r>
            <a:r>
              <a:rPr lang="ru-RU" dirty="0"/>
              <a:t>манифест разработки ПО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1442435"/>
            <a:ext cx="10846368" cy="505044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В 2001 году 17 человек собрались на горнолыжном курорте в США). То, что родилось в ходе этой встречи, назвали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Agile Manifesto.</a:t>
            </a:r>
            <a:br>
              <a:rPr lang="ru-RU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ar-SA" dirty="0">
                <a:solidFill>
                  <a:schemeClr val="accent5">
                    <a:lumMod val="50000"/>
                  </a:schemeClr>
                </a:solidFill>
              </a:rPr>
              <a:t>XP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SCRUM, DSDM, Adaptive Software Development, Crystal, Feature-Driven Development, Pragmatic Programming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и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другие тяжеловесы мира разработки софта.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Люди и взаимодействие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процессов и инструментов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Работающий продукт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исчерпывающей документации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Сотрудничество с заказчиком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согласования условий контракта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Готовность к изменениям</a:t>
            </a:r>
            <a:r>
              <a:rPr lang="ru-RU" dirty="0"/>
              <a:t> 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следования первоначальному плану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То есть, не отрицая важности того, что справа, мы всё-таки больше ценим то, что слева.</a:t>
            </a:r>
          </a:p>
        </p:txBody>
      </p:sp>
    </p:spTree>
    <p:extLst>
      <p:ext uri="{BB962C8B-B14F-4D97-AF65-F5344CB8AC3E}">
        <p14:creationId xmlns:p14="http://schemas.microsoft.com/office/powerpoint/2010/main" val="352218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en-US" dirty="0"/>
              <a:t>Agile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5"/>
            <a:ext cx="11206716" cy="578601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pPr>
              <a:lnSpc>
                <a:spcPct val="100000"/>
              </a:lnSpc>
            </a:pPr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pPr>
              <a:lnSpc>
                <a:spcPct val="100000"/>
              </a:lnSpc>
            </a:pPr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pPr>
              <a:lnSpc>
                <a:spcPct val="100000"/>
              </a:lnSpc>
            </a:pPr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pPr>
              <a:lnSpc>
                <a:spcPct val="100000"/>
              </a:lnSpc>
            </a:pPr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pPr>
              <a:lnSpc>
                <a:spcPct val="100000"/>
              </a:lnSpc>
            </a:pPr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pPr>
              <a:lnSpc>
                <a:spcPct val="100000"/>
              </a:lnSpc>
            </a:pPr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pPr>
              <a:lnSpc>
                <a:spcPct val="100000"/>
              </a:lnSpc>
            </a:pPr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en-US" dirty="0"/>
              <a:t>SCRUM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29"/>
            <a:ext cx="10515600" cy="740229"/>
          </a:xfrm>
        </p:spPr>
        <p:txBody>
          <a:bodyPr>
            <a:normAutofit/>
          </a:bodyPr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115"/>
            <a:ext cx="10515600" cy="536076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</a:t>
            </a:r>
            <a:r>
              <a:rPr lang="ru-RU" b="1" dirty="0"/>
              <a:t>новых 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>
                <a:solidFill>
                  <a:schemeClr val="accent6"/>
                </a:solidFill>
              </a:rPr>
              <a:t>Решают не прекрасные идеи, а скорость и качество их реализации.</a:t>
            </a:r>
            <a:r>
              <a:rPr lang="ru-RU" dirty="0">
                <a:solidFill>
                  <a:srgbClr val="FF0000"/>
                </a:solidFill>
              </a:rPr>
              <a:t> -</a:t>
            </a:r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ru-RU" dirty="0"/>
              <a:t> </a:t>
            </a:r>
            <a:endParaRPr lang="ru-RU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Работа ведется </a:t>
            </a:r>
            <a:r>
              <a:rPr lang="ru-RU" b="1" dirty="0"/>
              <a:t>итерациями</a:t>
            </a:r>
            <a:r>
              <a:rPr lang="ru-RU" dirty="0"/>
              <a:t>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Результатом работы может считаться лишь то, что </a:t>
            </a:r>
            <a:r>
              <a:rPr lang="ru-RU" b="1" dirty="0"/>
              <a:t>готово к использованию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Продукт разрабатывает</a:t>
            </a:r>
            <a:r>
              <a:rPr lang="en-US" dirty="0"/>
              <a:t> </a:t>
            </a:r>
            <a:r>
              <a:rPr lang="ru-RU" b="1" dirty="0"/>
              <a:t>самоуправляемая команда</a:t>
            </a:r>
          </a:p>
          <a:p>
            <a:pPr marL="0" indent="0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406" y="1560183"/>
            <a:ext cx="4195593" cy="23526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805"/>
            <a:ext cx="9811215" cy="869795"/>
          </a:xfrm>
        </p:spPr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r>
              <a:rPr lang="ru-RU" dirty="0"/>
              <a:t>Заказчики</a:t>
            </a:r>
          </a:p>
          <a:p>
            <a:r>
              <a:rPr lang="ru-RU" dirty="0"/>
              <a:t>Потенциальные пользователи</a:t>
            </a:r>
            <a:endParaRPr lang="en-US" dirty="0"/>
          </a:p>
          <a:p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Скрам-команде в целом по видению, Бэклогу Продукта и Инкрементам. Нередко участвует в Обзоре спринта.</a:t>
            </a:r>
            <a:br>
              <a:rPr lang="en-US" dirty="0"/>
            </a:br>
            <a:r>
              <a:rPr lang="ru-RU" dirty="0"/>
              <a:t>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59" y="354368"/>
            <a:ext cx="6622537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46" y="1246877"/>
            <a:ext cx="10846483" cy="525675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самоорганизующаяся</a:t>
            </a:r>
            <a:r>
              <a:rPr lang="ru-RU" sz="3600" dirty="0"/>
              <a:t> и </a:t>
            </a:r>
            <a:r>
              <a:rPr lang="ru-RU" sz="3600" b="1" dirty="0"/>
              <a:t>самоуправляемая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3300" dirty="0"/>
              <a:t>сами решают, кто, что, когда и как делает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работа команды </a:t>
            </a:r>
            <a:r>
              <a:rPr lang="ru-RU" sz="3600" b="1" dirty="0"/>
              <a:t>оценивается как работа единой группы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настоящая </a:t>
            </a:r>
            <a:r>
              <a:rPr lang="ru-RU" sz="3600" b="1" dirty="0"/>
              <a:t>команда</a:t>
            </a:r>
            <a:r>
              <a:rPr lang="ru-RU" sz="3600" dirty="0"/>
              <a:t>! — «один за всех и все за одного»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внутри </a:t>
            </a:r>
            <a:r>
              <a:rPr lang="en" sz="3600" dirty="0"/>
              <a:t>Scrum Team </a:t>
            </a:r>
            <a:r>
              <a:rPr lang="ru-RU" sz="3600" b="1" dirty="0"/>
              <a:t>нет подкоманд и иерархий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размер</a:t>
            </a:r>
            <a:r>
              <a:rPr lang="ru-RU" sz="3600" dirty="0"/>
              <a:t>: 5–7 ± 2 человека, чем меньше — тем лучше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кроссфункциональная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3300" dirty="0"/>
              <a:t>в неё входят люди с дополняющими навыками — разработчики, аналитики, тестировщики, дизайнеры, </a:t>
            </a:r>
            <a:r>
              <a:rPr lang="en-US" sz="3300" dirty="0"/>
              <a:t>devops </a:t>
            </a:r>
            <a:r>
              <a:rPr lang="ru-RU" sz="3300" dirty="0"/>
              <a:t>и т.п.</a:t>
            </a:r>
            <a:r>
              <a:rPr lang="en-US" sz="3300" dirty="0"/>
              <a:t>;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3300" dirty="0"/>
              <a:t>T-Shape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нет</a:t>
            </a:r>
            <a:r>
              <a:rPr lang="ru-RU" sz="3600" dirty="0"/>
              <a:t> заранее определённых </a:t>
            </a:r>
            <a:r>
              <a:rPr lang="ru-RU" sz="3600" b="1" dirty="0"/>
              <a:t>ролей</a:t>
            </a:r>
            <a:r>
              <a:rPr lang="ru-RU" sz="3600" dirty="0"/>
              <a:t> и </a:t>
            </a:r>
            <a:r>
              <a:rPr lang="ru-RU" sz="3600" b="1" dirty="0"/>
              <a:t>специализаций</a:t>
            </a:r>
            <a:r>
              <a:rPr lang="ru-RU" sz="3600" dirty="0"/>
              <a:t> в команде</a:t>
            </a:r>
            <a:endParaRPr lang="en-US" sz="3600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команда </a:t>
            </a:r>
            <a:r>
              <a:rPr lang="ru-RU" sz="3600" b="1" dirty="0"/>
              <a:t>сидит в одном месте</a:t>
            </a:r>
            <a:r>
              <a:rPr lang="ru-RU" sz="3600" dirty="0"/>
              <a:t> или</a:t>
            </a:r>
            <a:br>
              <a:rPr lang="en-US" sz="3600" dirty="0"/>
            </a:br>
            <a:r>
              <a:rPr lang="ru-RU" sz="3600" b="1" dirty="0"/>
              <a:t>находится в </a:t>
            </a:r>
            <a:r>
              <a:rPr lang="ru-RU" sz="3600" dirty="0"/>
              <a:t>постоянном</a:t>
            </a:r>
            <a:r>
              <a:rPr lang="ru-RU" sz="3600" b="1" dirty="0"/>
              <a:t> тесном контакте </a:t>
            </a:r>
            <a:r>
              <a:rPr lang="ru-RU" sz="3600" dirty="0"/>
              <a:t>онлайн (</a:t>
            </a:r>
            <a:r>
              <a:rPr lang="en" sz="3600" dirty="0"/>
              <a:t>colocation)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работает </a:t>
            </a:r>
            <a:r>
              <a:rPr lang="ru-RU" sz="3600" b="1" dirty="0"/>
              <a:t>вместе, помогая друг другу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члены команды </a:t>
            </a:r>
            <a:r>
              <a:rPr lang="ru-RU" sz="3600" b="1" dirty="0"/>
              <a:t>признают наличие проблем</a:t>
            </a:r>
            <a:r>
              <a:rPr lang="ru-RU" sz="3600" dirty="0"/>
              <a:t> и </a:t>
            </a:r>
            <a:r>
              <a:rPr lang="ru-RU" sz="3600" b="1" dirty="0"/>
              <a:t>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5579" y="-18202"/>
            <a:ext cx="3996421" cy="2290257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-US" dirty="0"/>
              <a:t>Team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229"/>
            <a:ext cx="10853057" cy="487730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Commitment</a:t>
            </a:r>
            <a:r>
              <a:rPr lang="en-US" sz="2000" dirty="0"/>
              <a:t>: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берёт на себя обязательства по </a:t>
            </a:r>
            <a:r>
              <a:rPr lang="ru-RU" sz="2000" b="1" dirty="0"/>
              <a:t>выполнению объёма работ</a:t>
            </a:r>
            <a:r>
              <a:rPr lang="ru-RU" sz="2000" dirty="0"/>
              <a:t> на спринт перед Владельцем продукта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принимает обязательство </a:t>
            </a:r>
            <a:r>
              <a:rPr lang="ru-RU" sz="2000" b="1" dirty="0"/>
              <a:t>достичь цели спринта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" sz="2000" dirty="0"/>
              <a:t>Scrum Team </a:t>
            </a:r>
            <a:r>
              <a:rPr lang="ru-RU" sz="2000" b="1" dirty="0"/>
              <a:t>выполняет все продуктовые активности</a:t>
            </a:r>
            <a:r>
              <a:rPr lang="ru-RU" sz="2000" dirty="0"/>
              <a:t>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сотрудничество с заинтересованными лицами,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исследования, разработку, эксперименты</a:t>
            </a:r>
            <a:r>
              <a:rPr lang="en-US" sz="2000" dirty="0"/>
              <a:t>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обслуживание, эксплуатацию,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 всё остальное, что может потребоваться.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ru-RU" sz="2000" dirty="0"/>
              <a:t>Они уполномочены </a:t>
            </a:r>
            <a:r>
              <a:rPr lang="ru-RU" sz="2000" b="1" dirty="0"/>
              <a:t>управлять своей собственной работой</a:t>
            </a:r>
            <a:r>
              <a:rPr lang="ru-RU" sz="20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Вся команда</a:t>
            </a:r>
            <a:r>
              <a:rPr lang="en" sz="2000" dirty="0"/>
              <a:t> </a:t>
            </a:r>
            <a:r>
              <a:rPr lang="ru-RU" sz="2000" b="1" dirty="0"/>
              <a:t>несет ответственность за создание</a:t>
            </a:r>
            <a:r>
              <a:rPr lang="ru-RU" sz="2000" dirty="0"/>
              <a:t> ценного, полезного </a:t>
            </a:r>
            <a:r>
              <a:rPr lang="ru-RU" sz="2000" b="1" dirty="0"/>
              <a:t>инкремента продукта</a:t>
            </a:r>
            <a:r>
              <a:rPr lang="en" sz="2000" dirty="0"/>
              <a:t> </a:t>
            </a:r>
            <a:r>
              <a:rPr lang="ru-RU" sz="2000" dirty="0"/>
              <a:t>в каждом спринте</a:t>
            </a:r>
            <a:r>
              <a:rPr lang="en" sz="2000" dirty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CD6C8-133B-CC59-D4E6-2C487A4C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05" y="4630057"/>
            <a:ext cx="3962745" cy="22279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en-US" dirty="0"/>
              <a:t>T-Shaped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331" y="803389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pPr>
              <a:spcBef>
                <a:spcPts val="1000"/>
              </a:spcBef>
            </a:pPr>
            <a:r>
              <a:rPr lang="en-US" b="1" dirty="0"/>
              <a:t>T-shaped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en-US" dirty="0"/>
              <a:t>Bus factor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b="1" i="1" dirty="0"/>
              <a:t>Bus factor</a:t>
            </a:r>
            <a:r>
              <a:rPr lang="en" sz="2000" dirty="0"/>
              <a:t> </a:t>
            </a:r>
            <a:r>
              <a:rPr lang="ru-RU" sz="2000" dirty="0"/>
              <a:t>проекта </a:t>
            </a:r>
            <a:r>
              <a:rPr lang="en-US" sz="2000" dirty="0"/>
              <a:t>(</a:t>
            </a:r>
            <a:r>
              <a:rPr lang="ru-RU" sz="2000" dirty="0"/>
              <a:t>команды</a:t>
            </a:r>
            <a:r>
              <a:rPr lang="en-US" sz="2000" dirty="0"/>
              <a:t>) </a:t>
            </a:r>
            <a:r>
              <a:rPr lang="ru-RU" sz="2000" dirty="0"/>
              <a:t>— это мера сосредоточения информации среди отдельных членов проекта;</a:t>
            </a:r>
          </a:p>
          <a:p>
            <a:r>
              <a:rPr lang="ru-RU" sz="2000" dirty="0"/>
              <a:t>фактор означает </a:t>
            </a:r>
            <a:r>
              <a:rPr lang="ru-RU" sz="2000" b="1" dirty="0"/>
              <a:t>количество участников проекта</a:t>
            </a:r>
            <a:r>
              <a:rPr lang="ru-RU" sz="2000" dirty="0"/>
              <a:t>, </a:t>
            </a:r>
            <a:r>
              <a:rPr lang="ru-RU" sz="2000" b="1" dirty="0"/>
              <a:t>после потери которых </a:t>
            </a:r>
            <a:r>
              <a:rPr lang="ru-RU" sz="2000" dirty="0"/>
              <a:t>(«попадания» которых под автобус</a:t>
            </a:r>
            <a:r>
              <a:rPr lang="en-US" sz="2000" dirty="0"/>
              <a:t>)</a:t>
            </a:r>
            <a:r>
              <a:rPr lang="ru-RU" sz="2000" dirty="0"/>
              <a:t>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увольнения,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заболевания,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рождения у них ребёнка,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наступления несчастного случая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других форс-мажорных обстоятельств</a:t>
            </a:r>
            <a:endParaRPr lang="en-US" sz="2000" dirty="0"/>
          </a:p>
          <a:p>
            <a:r>
              <a:rPr lang="ru-RU" sz="2000" b="1" dirty="0"/>
              <a:t>проект не сможет быть завершён </a:t>
            </a:r>
            <a:r>
              <a:rPr lang="ru-RU" sz="20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5991757" y="4630704"/>
            <a:ext cx="5677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Bus-factor </a:t>
            </a:r>
            <a:r>
              <a:rPr lang="ru-RU" sz="2000" dirty="0"/>
              <a:t>= </a:t>
            </a:r>
            <a:r>
              <a:rPr lang="en-US" sz="2000" dirty="0"/>
              <a:t>1 — </a:t>
            </a:r>
            <a:r>
              <a:rPr lang="ru-RU" sz="2000" dirty="0"/>
              <a:t>очень плохо!</a:t>
            </a:r>
          </a:p>
          <a:p>
            <a:r>
              <a:rPr lang="ru-RU" sz="2000" dirty="0"/>
              <a:t>Большие риски!</a:t>
            </a:r>
            <a:br>
              <a:rPr lang="ru-RU" sz="2000" dirty="0"/>
            </a:br>
            <a:r>
              <a:rPr lang="ru-RU" sz="2000" dirty="0"/>
              <a:t>Надо: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распределять знания внутри команды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коллективное владение кодом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noProof="1"/>
              <a:t>T</a:t>
            </a:r>
            <a:r>
              <a:rPr lang="en-US" sz="2000" noProof="1"/>
              <a:t>-shape-и</a:t>
            </a:r>
            <a:r>
              <a:rPr lang="ru-RU" sz="2000" noProof="1"/>
              <a:t>ться</a:t>
            </a:r>
          </a:p>
        </p:txBody>
      </p:sp>
    </p:spTree>
    <p:extLst>
      <p:ext uri="{BB962C8B-B14F-4D97-AF65-F5344CB8AC3E}">
        <p14:creationId xmlns:p14="http://schemas.microsoft.com/office/powerpoint/2010/main" val="246980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мощных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Преподаватель в Самарском Университете,</a:t>
            </a:r>
            <a:br>
              <a:rPr lang="en-US" dirty="0"/>
            </a:br>
            <a:r>
              <a:rPr lang="ru-RU" dirty="0"/>
              <a:t>разработал </a:t>
            </a:r>
            <a:r>
              <a:rPr lang="en-US" dirty="0"/>
              <a:t>«</a:t>
            </a:r>
            <a:r>
              <a:rPr lang="ru-RU" dirty="0"/>
              <a:t>с нуля</a:t>
            </a:r>
            <a:r>
              <a:rPr lang="en-US" dirty="0"/>
              <a:t>»</a:t>
            </a:r>
            <a:r>
              <a:rPr lang="ru-RU" dirty="0"/>
              <a:t> 4 собственных курса, связанных с I</a:t>
            </a:r>
            <a:r>
              <a:rPr lang="en-US" dirty="0"/>
              <a:t>T.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@xtrueman</a:t>
            </a:r>
          </a:p>
          <a:p>
            <a:pPr marL="0" indent="0">
              <a:buNone/>
            </a:pPr>
            <a:r>
              <a:rPr lang="en-US" dirty="0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Такмана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76318"/>
            <a:ext cx="6965752" cy="52591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 / 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328DF4-55AA-C9BA-1B7A-238DA8D31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9" t="20711" r="8541" b="18422"/>
          <a:stretch/>
        </p:blipFill>
        <p:spPr>
          <a:xfrm>
            <a:off x="2511584" y="4707078"/>
            <a:ext cx="3881869" cy="21509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21" y="234869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ru-RU" dirty="0"/>
              <a:t>Не каждый может быть членом </a:t>
            </a:r>
            <a:r>
              <a:rPr lang="en-US" dirty="0"/>
              <a:t>scrum-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583" y="1027918"/>
            <a:ext cx="5609509" cy="530360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«</a:t>
            </a:r>
            <a:r>
              <a:rPr lang="ru-RU" dirty="0"/>
              <a:t>Шел по долине странник и увидел он человека, который, обливаясь потом, тащил в гору тяжелый камень.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— </a:t>
            </a:r>
            <a:r>
              <a:rPr lang="ru-RU" dirty="0"/>
              <a:t>«Что ты делаешь?» — спросил странник.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«Хозяин приказал носить наверх камни, вот я и ношу», — сердито ответил человек.</a:t>
            </a:r>
            <a:br>
              <a:rPr lang="en-US" dirty="0"/>
            </a:br>
            <a:r>
              <a:rPr lang="ru-RU" dirty="0"/>
              <a:t>Пошел странник выше в гору и увидел другого человека, тоже с камнем. </a:t>
            </a:r>
            <a:r>
              <a:rPr lang="en-US" dirty="0"/>
              <a:t>— </a:t>
            </a:r>
            <a:r>
              <a:rPr lang="ru-RU" dirty="0"/>
              <a:t>«А ты что делаешь?» — поинтересовался он.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dirty="0"/>
            </a:br>
            <a:r>
              <a:rPr lang="ru-RU" dirty="0"/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«Что ты делаешь?»</a:t>
            </a:r>
            <a:br>
              <a:rPr lang="en-US" dirty="0"/>
            </a:br>
            <a:r>
              <a:rPr lang="ru-RU" dirty="0"/>
              <a:t>— «Я строю храм», — спокойно ответил тот.</a:t>
            </a:r>
            <a:r>
              <a:rPr lang="en-US" dirty="0"/>
              <a:t>»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340022" y="1166843"/>
            <a:ext cx="6053431" cy="45550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en-US" sz="2400" dirty="0"/>
              <a:t>scrum-</a:t>
            </a:r>
            <a:r>
              <a:rPr lang="ru-RU" sz="2400" dirty="0"/>
              <a:t>команды: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en-US" sz="2400" b="1" dirty="0"/>
              <a:t>soft skills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</a:t>
            </a:r>
            <a:r>
              <a:rPr lang="ru-RU" sz="2400" b="1" dirty="0"/>
              <a:t>работать в команде</a:t>
            </a:r>
            <a:endParaRPr lang="en-US" sz="2400" b="1" dirty="0"/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</a:t>
            </a:r>
            <a:r>
              <a:rPr lang="ru-RU" sz="2400" b="1" dirty="0"/>
              <a:t>общаться с заказчиком</a:t>
            </a:r>
            <a:r>
              <a:rPr lang="ru-RU" sz="2400" dirty="0"/>
              <a:t>, помогать в </a:t>
            </a:r>
            <a:r>
              <a:rPr lang="ru-RU" sz="2400" b="1" dirty="0"/>
              <a:t>продуктовых исследованиях</a:t>
            </a:r>
            <a:r>
              <a:rPr lang="ru-RU" sz="2400" dirty="0"/>
              <a:t>, </a:t>
            </a:r>
            <a:r>
              <a:rPr lang="ru-RU" sz="2400" b="1" dirty="0"/>
              <a:t>общаться с пользователями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Быть </a:t>
            </a:r>
            <a:r>
              <a:rPr lang="ru-RU" sz="2400" b="1" dirty="0"/>
              <a:t>вовлечённым</a:t>
            </a:r>
            <a:r>
              <a:rPr lang="ru-RU" sz="2400" dirty="0"/>
              <a:t> в </a:t>
            </a:r>
            <a:r>
              <a:rPr lang="ru-RU" sz="2400" b="1" dirty="0"/>
              <a:t>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304837"/>
            <a:ext cx="7986486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43" y="1318438"/>
            <a:ext cx="10515600" cy="53297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dirty="0"/>
              <a:t>PO — </a:t>
            </a:r>
            <a:r>
              <a:rPr lang="ru-RU" dirty="0"/>
              <a:t>человек, отвечающий за разработку продукта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dirty="0"/>
              <a:t>PO </a:t>
            </a:r>
            <a:r>
              <a:rPr lang="ru-RU" dirty="0"/>
              <a:t>— это единая точка принятия </a:t>
            </a:r>
            <a:r>
              <a:rPr lang="ru-RU" b="1" dirty="0"/>
              <a:t>окончательных решений</a:t>
            </a:r>
            <a:r>
              <a:rPr lang="ru-RU" dirty="0"/>
              <a:t> по продукту, именно поэтому это всегда один человек, а не группа или комитет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b="1" dirty="0"/>
              <a:t>может быть своя команда</a:t>
            </a:r>
            <a:r>
              <a:rPr lang="ru-RU" dirty="0"/>
              <a:t> (аналитиков, продуктологов и т.п.) — команда </a:t>
            </a:r>
            <a:r>
              <a:rPr lang="en-US" dirty="0"/>
              <a:t>PO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Управляет ожиданиями</a:t>
            </a:r>
            <a:r>
              <a:rPr lang="ru-RU" dirty="0"/>
              <a:t> заказчиков и всех заинтересованных лиц.</a:t>
            </a:r>
            <a:br>
              <a:rPr lang="ru-RU" dirty="0"/>
            </a:br>
            <a:r>
              <a:rPr lang="ru-RU" dirty="0"/>
              <a:t>Владелец продукта должен чётко понимать, </a:t>
            </a:r>
            <a:r>
              <a:rPr lang="ru-RU" b="1" dirty="0"/>
              <a:t>какие фичи</a:t>
            </a:r>
            <a:r>
              <a:rPr lang="ru-RU" dirty="0"/>
              <a:t> должны быть сделаны и каковы их </a:t>
            </a:r>
            <a:r>
              <a:rPr lang="ru-RU" b="1" dirty="0"/>
              <a:t>приоритеты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Ставит </a:t>
            </a:r>
            <a:r>
              <a:rPr lang="ru-RU" b="1" dirty="0"/>
              <a:t>задачи всей команде</a:t>
            </a:r>
            <a:r>
              <a:rPr lang="ru-RU" dirty="0"/>
              <a:t>, но он не вправе ставить задачи конкретному члену команды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Несет ответственность за </a:t>
            </a:r>
            <a:r>
              <a:rPr lang="ru-RU" b="1" dirty="0"/>
              <a:t>максимизацию ценности продукта </a:t>
            </a:r>
            <a:r>
              <a:rPr lang="ru-RU" dirty="0"/>
              <a:t>(</a:t>
            </a:r>
            <a:r>
              <a:rPr lang="en-US" dirty="0"/>
              <a:t>Business Value</a:t>
            </a:r>
            <a:r>
              <a:rPr lang="ru-RU" dirty="0"/>
              <a:t>), получаемого в результате работы команды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1049F-6979-5BBC-7306-114B637E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73" y="-1"/>
            <a:ext cx="3776670" cy="1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0"/>
            <a:ext cx="10515600" cy="488330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700"/>
              </a:spcBef>
              <a:buNone/>
            </a:pPr>
            <a:r>
              <a:rPr lang="ru-RU" dirty="0"/>
              <a:t>Владелец продукта: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Отвечает за формирование </a:t>
            </a:r>
            <a:r>
              <a:rPr lang="ru-RU" b="1" dirty="0"/>
              <a:t>концепции продукта</a:t>
            </a:r>
            <a:r>
              <a:rPr lang="ru-RU" dirty="0"/>
              <a:t> (</a:t>
            </a:r>
            <a:r>
              <a:rPr lang="en" dirty="0"/>
              <a:t>Product Vision)</a:t>
            </a:r>
            <a:endParaRPr lang="ru-RU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Работает </a:t>
            </a:r>
            <a:r>
              <a:rPr lang="ru-RU" b="1" dirty="0"/>
              <a:t>с заинтересованными лицами</a:t>
            </a:r>
            <a:r>
              <a:rPr lang="ru-RU" dirty="0"/>
              <a:t> (</a:t>
            </a:r>
            <a:r>
              <a:rPr lang="en-US" dirty="0"/>
              <a:t>Stakeholders</a:t>
            </a:r>
            <a:r>
              <a:rPr lang="ru-RU" dirty="0"/>
              <a:t>)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Принимает готовое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Рассчитывает </a:t>
            </a:r>
            <a:r>
              <a:rPr lang="en" b="1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Ведёт </a:t>
            </a:r>
            <a:r>
              <a:rPr lang="ru-RU" b="1" dirty="0"/>
              <a:t>беклог продукта</a:t>
            </a:r>
            <a:r>
              <a:rPr lang="ru-RU" dirty="0"/>
              <a:t> (</a:t>
            </a:r>
            <a:r>
              <a:rPr lang="en-US" dirty="0"/>
              <a:t>Product backlog</a:t>
            </a:r>
            <a:r>
              <a:rPr lang="ru-RU" dirty="0"/>
              <a:t>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b="1" dirty="0"/>
              <a:t>Выставляет приоритеты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Инициатор </a:t>
            </a:r>
            <a:r>
              <a:rPr lang="ru-RU" b="1" dirty="0"/>
              <a:t>изменений</a:t>
            </a:r>
            <a:br>
              <a:rPr lang="ru-RU" dirty="0"/>
            </a:br>
            <a:r>
              <a:rPr lang="ru-RU" dirty="0"/>
              <a:t>(может в т.</a:t>
            </a:r>
            <a:r>
              <a:rPr lang="en-US" dirty="0"/>
              <a:t> </a:t>
            </a:r>
            <a:r>
              <a:rPr lang="ru-RU" dirty="0"/>
              <a:t>ч. «уволить» команду)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Постоянно </a:t>
            </a:r>
            <a:r>
              <a:rPr lang="ru-RU" b="1" dirty="0"/>
              <a:t>делится информацией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Обеспечивает </a:t>
            </a:r>
            <a:r>
              <a:rPr lang="ru-RU" b="1" dirty="0"/>
              <a:t>ресурсами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ED29BB-7841-6223-2731-394EBEBA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3977758"/>
            <a:ext cx="5384800" cy="28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998" y="0"/>
            <a:ext cx="3400309" cy="16603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7837697" cy="644968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137920"/>
            <a:ext cx="10832805" cy="535495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dirty="0"/>
              <a:t>SM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 (но не обязательно)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он может быть разработчиком, тестировщиком, аналитиком и т.д.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Основная его задача — помочь команде стать </a:t>
            </a:r>
            <a:r>
              <a:rPr lang="ru-RU" b="1" dirty="0"/>
              <a:t>самоуправляемой</a:t>
            </a:r>
            <a:r>
              <a:rPr lang="ru-RU" dirty="0"/>
              <a:t> и </a:t>
            </a:r>
            <a:r>
              <a:rPr lang="ru-RU" b="1" dirty="0"/>
              <a:t>самоорганизующейся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Следит</a:t>
            </a:r>
            <a:r>
              <a:rPr lang="ru-RU" dirty="0"/>
              <a:t>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/>
              <a:t>за соблюдением практик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Проводит командные митинги</a:t>
            </a:r>
            <a:r>
              <a:rPr lang="ru-RU" dirty="0"/>
              <a:t>: стендап (дейли-митинг), планирование спринта, демонстрацию и ретроспективу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следит за климатом внутри команды </a:t>
            </a:r>
            <a:r>
              <a:rPr lang="ru-RU" dirty="0"/>
              <a:t>и старается создать атмосферу доверия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b="1" dirty="0"/>
              <a:t>SM</a:t>
            </a:r>
            <a:r>
              <a:rPr lang="ru-RU" b="1" dirty="0"/>
              <a:t> не раздаёт задачи </a:t>
            </a:r>
            <a:r>
              <a:rPr lang="ru-RU" dirty="0"/>
              <a:t>членам команды!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Отвечает </a:t>
            </a:r>
            <a:r>
              <a:rPr lang="ru-RU" b="1" dirty="0"/>
              <a:t>за решение проблем</a:t>
            </a:r>
            <a:r>
              <a:rPr lang="ru-RU" dirty="0"/>
              <a:t>, обнаруженных командой и находящейся вне её компетенции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например, если команде нужен новый сервер, то именно скрам-мастер </a:t>
            </a:r>
            <a:r>
              <a:rPr lang="ru-RU" sz="2600" b="1" dirty="0"/>
              <a:t>вступит в бой с бюрократией</a:t>
            </a:r>
            <a:r>
              <a:rPr lang="ru-RU" sz="2600" dirty="0"/>
              <a:t> компании, </a:t>
            </a:r>
            <a:r>
              <a:rPr lang="ru-RU" sz="2600" dirty="0">
                <a:solidFill>
                  <a:srgbClr val="C00000"/>
                </a:solidFill>
              </a:rPr>
              <a:t>пример из Альфа-Банка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постепенно</a:t>
            </a:r>
            <a:r>
              <a:rPr lang="ru-RU" dirty="0"/>
              <a:t> </a:t>
            </a:r>
            <a:r>
              <a:rPr lang="ru-RU" b="1" dirty="0"/>
              <a:t>роль</a:t>
            </a:r>
            <a:r>
              <a:rPr lang="ru-RU" dirty="0"/>
              <a:t> скрам-мастера </a:t>
            </a:r>
            <a:r>
              <a:rPr lang="ru-RU" b="1" dirty="0"/>
              <a:t>уменьшается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убеждается в том, что все </a:t>
            </a:r>
            <a:r>
              <a:rPr lang="ru-RU" b="1" dirty="0"/>
              <a:t>события </a:t>
            </a:r>
            <a:r>
              <a:rPr lang="en" b="1" dirty="0"/>
              <a:t>Scrum</a:t>
            </a:r>
            <a:r>
              <a:rPr lang="ru-RU" b="1" dirty="0"/>
              <a:t>:</a:t>
            </a:r>
            <a:r>
              <a:rPr lang="en" dirty="0"/>
              <a:t>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835646"/>
          </a:xfrm>
        </p:spPr>
        <p:txBody>
          <a:bodyPr>
            <a:normAutofit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257"/>
            <a:ext cx="10515600" cy="49187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Помогает внедрять скрам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Отвечает за процесс (как)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Учитель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Наставник </a:t>
            </a:r>
            <a:r>
              <a:rPr lang="en-US" sz="2400" dirty="0"/>
              <a:t>/ </a:t>
            </a:r>
            <a:r>
              <a:rPr lang="ru-RU" sz="2400" dirty="0"/>
              <a:t>коуч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Модератор (на всех встречах)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Сторожевой пёс (бдит соблюдение процессов)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Защитник (команды)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Устраняет помехи (для команды)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CAE081-AB6A-C7C3-8EBA-4960476A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056" y="1258257"/>
            <a:ext cx="4746944" cy="33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5D4D0-BFB5-D1DF-9D8F-7F8358EE6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4"/>
          <a:stretch/>
        </p:blipFill>
        <p:spPr>
          <a:xfrm>
            <a:off x="8122024" y="0"/>
            <a:ext cx="4069976" cy="260413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Разработка ведётся </a:t>
            </a:r>
            <a:r>
              <a:rPr lang="ru-RU" b="1" dirty="0"/>
              <a:t>итерациями</a:t>
            </a:r>
            <a:r>
              <a:rPr lang="ru-RU" dirty="0"/>
              <a:t> (спринтами).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pPr>
              <a:lnSpc>
                <a:spcPct val="100000"/>
              </a:lnSpc>
            </a:pPr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pPr>
              <a:lnSpc>
                <a:spcPct val="100000"/>
              </a:lnSpc>
            </a:pPr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В конце спринта: </a:t>
            </a:r>
            <a:r>
              <a:rPr lang="ru-RU" b="1" dirty="0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Ревью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pPr>
              <a:lnSpc>
                <a:spcPct val="100000"/>
              </a:lnSpc>
            </a:pPr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2B87EF-DBFA-FFC4-747C-5ACEA7B4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51" y="-113481"/>
            <a:ext cx="3014949" cy="15074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994"/>
            <a:ext cx="10515600" cy="542717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ru-RU" b="1" dirty="0"/>
              <a:t>В конце</a:t>
            </a:r>
            <a:r>
              <a:rPr lang="ru-RU" dirty="0"/>
              <a:t> каждой итерации (спринта) </a:t>
            </a:r>
            <a:r>
              <a:rPr lang="ru-RU" b="1" dirty="0"/>
              <a:t>демонстрируется</a:t>
            </a:r>
            <a:r>
              <a:rPr lang="ru-RU" dirty="0"/>
              <a:t> полностью </a:t>
            </a:r>
            <a:r>
              <a:rPr lang="ru-RU" b="1" dirty="0"/>
              <a:t>доделанная</a:t>
            </a:r>
            <a:r>
              <a:rPr lang="ru-RU" dirty="0"/>
              <a:t> за итерацию </a:t>
            </a:r>
            <a:r>
              <a:rPr lang="ru-RU" b="1" dirty="0"/>
              <a:t>функциональность</a:t>
            </a:r>
            <a:r>
              <a:rPr lang="ru-RU" dirty="0"/>
              <a:t>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pPr>
              <a:lnSpc>
                <a:spcPct val="110000"/>
              </a:lnSpc>
            </a:pPr>
            <a:r>
              <a:rPr lang="ru-RU" dirty="0"/>
              <a:t>Длина итерации — от 1 до 4 недель. Типичная длина итерации — </a:t>
            </a:r>
            <a:r>
              <a:rPr lang="ru-RU" b="1" dirty="0"/>
              <a:t>2 недели</a:t>
            </a:r>
            <a:r>
              <a:rPr lang="ru-RU" dirty="0"/>
              <a:t>.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ru-RU" dirty="0"/>
              <a:t>Длина итерации должна быть достаточно длинной, чтобы </a:t>
            </a:r>
            <a:r>
              <a:rPr lang="ru-RU" b="1" dirty="0"/>
              <a:t>успеть выпустить инкремент</a:t>
            </a:r>
            <a:r>
              <a:rPr lang="ru-RU" dirty="0"/>
              <a:t> </a:t>
            </a:r>
            <a:r>
              <a:rPr lang="ru-RU" b="1" dirty="0"/>
              <a:t>продукта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Может использоваться не только для разработки ПО, но и </a:t>
            </a:r>
            <a:r>
              <a:rPr lang="en-US" dirty="0"/>
              <a:t>hardware</a:t>
            </a:r>
          </a:p>
          <a:p>
            <a:pPr>
              <a:lnSpc>
                <a:spcPct val="110000"/>
              </a:lnSpc>
            </a:pPr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pPr>
              <a:lnSpc>
                <a:spcPct val="110000"/>
              </a:lnSpc>
            </a:pPr>
            <a:r>
              <a:rPr lang="ru-RU" dirty="0"/>
              <a:t>На демо: </a:t>
            </a:r>
            <a:r>
              <a:rPr lang="ru-RU" b="1" dirty="0"/>
              <a:t>заказчики смотрят на результаты</a:t>
            </a:r>
            <a:r>
              <a:rPr lang="ru-RU" dirty="0"/>
              <a:t> работы.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Все </a:t>
            </a:r>
            <a:r>
              <a:rPr lang="ru-RU" b="1" dirty="0"/>
              <a:t>предложения по улучшению</a:t>
            </a:r>
            <a:r>
              <a:rPr lang="ru-RU" dirty="0"/>
              <a:t> планируются на последующие итерации.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BCC3-6CBC-7644-87FA-57E4ECD1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517"/>
            <a:ext cx="10515600" cy="804407"/>
          </a:xfrm>
        </p:spPr>
        <p:txBody>
          <a:bodyPr/>
          <a:lstStyle/>
          <a:p>
            <a:r>
              <a:rPr lang="ru-RU" dirty="0"/>
              <a:t>Примеры инкрементальной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AA54E-A26E-C74A-ADED-065BAAACB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136073"/>
            <a:ext cx="11388436" cy="2725921"/>
          </a:xfrm>
        </p:spPr>
        <p:txBody>
          <a:bodyPr>
            <a:normAutofit fontScale="70000" lnSpcReduction="20000"/>
          </a:bodyPr>
          <a:lstStyle/>
          <a:p>
            <a:pPr marL="252000" indent="-252000">
              <a:lnSpc>
                <a:spcPct val="120000"/>
              </a:lnSpc>
            </a:pPr>
            <a:r>
              <a:rPr lang="ru-RU" dirty="0"/>
              <a:t>Строим </a:t>
            </a:r>
            <a:r>
              <a:rPr lang="ru-RU" b="1" dirty="0"/>
              <a:t>кафе для туристов</a:t>
            </a:r>
            <a:r>
              <a:rPr lang="ru-RU" dirty="0"/>
              <a:t> на популярном туристическом маршруте</a:t>
            </a:r>
          </a:p>
          <a:p>
            <a:pPr marL="252000" indent="-252000">
              <a:lnSpc>
                <a:spcPct val="120000"/>
              </a:lnSpc>
            </a:pPr>
            <a:r>
              <a:rPr lang="ru-RU" dirty="0"/>
              <a:t>Строим </a:t>
            </a:r>
            <a:r>
              <a:rPr lang="ru-RU" b="1" dirty="0"/>
              <a:t>приют для кошек</a:t>
            </a:r>
          </a:p>
          <a:p>
            <a:pPr marL="252000" indent="-252000">
              <a:lnSpc>
                <a:spcPct val="120000"/>
              </a:lnSpc>
            </a:pPr>
            <a:r>
              <a:rPr lang="ru-RU" b="1" dirty="0"/>
              <a:t>Голодный муж</a:t>
            </a:r>
            <a:r>
              <a:rPr lang="ru-RU" dirty="0"/>
              <a:t> приходит с работы, и его надо накормить</a:t>
            </a:r>
          </a:p>
          <a:p>
            <a:pPr marL="252000" indent="-252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Пример с банком (</a:t>
            </a:r>
            <a:r>
              <a:rPr lang="en-US" dirty="0"/>
              <a:t>SMS-</a:t>
            </a:r>
            <a:r>
              <a:rPr lang="ru-RU" dirty="0"/>
              <a:t>рассылка)</a:t>
            </a:r>
          </a:p>
          <a:p>
            <a:pPr marL="252000" indent="-252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Интернет-магазин (бизиборды)</a:t>
            </a:r>
          </a:p>
          <a:p>
            <a:pPr marL="252000" indent="-252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Приложение для тестового экзамена по билетам ПДД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D2556-C479-9FAD-763D-8C8C3C2A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69" y="3743661"/>
            <a:ext cx="4674431" cy="31143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75D9BC-5E46-D277-9D1F-40C3477C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995"/>
            <a:ext cx="4505271" cy="2996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822F4-FF88-8CE4-34BC-C512E2D8D265}"/>
              </a:ext>
            </a:extLst>
          </p:cNvPr>
          <p:cNvSpPr txBox="1"/>
          <p:nvPr/>
        </p:nvSpPr>
        <p:spPr>
          <a:xfrm>
            <a:off x="4674432" y="4285167"/>
            <a:ext cx="2694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«</a:t>
            </a:r>
            <a:r>
              <a:rPr lang="ru-RU" sz="2000" dirty="0"/>
              <a:t>Какую ценность я принесу в этот спринт?</a:t>
            </a:r>
            <a:r>
              <a:rPr lang="en-US" sz="2000" dirty="0"/>
              <a:t>»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89300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63" y="191506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15" y="908539"/>
            <a:ext cx="11159169" cy="587749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Первым спринтом обычно «</a:t>
            </a:r>
            <a:r>
              <a:rPr lang="ru-RU" b="1" dirty="0"/>
              <a:t>дизайн-спринт</a:t>
            </a:r>
            <a:r>
              <a:rPr lang="ru-RU" dirty="0"/>
              <a:t>»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Изучаем рынок, предметную область, проводим исследования, рисуем макеты, разрабатываем архитектуру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В конце каждой итерации есть готовый </a:t>
            </a:r>
            <a:r>
              <a:rPr lang="ru-RU" b="1" dirty="0"/>
              <a:t>инкремент продукта</a:t>
            </a:r>
            <a:r>
              <a:rPr lang="en-US" b="1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Должно быть что показать заказчику в конце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Фичи</a:t>
            </a:r>
            <a:r>
              <a:rPr lang="ru-RU" dirty="0"/>
              <a:t>, которые </a:t>
            </a:r>
            <a:r>
              <a:rPr lang="ru-RU" b="1" dirty="0"/>
              <a:t>начинаются</a:t>
            </a:r>
            <a:r>
              <a:rPr lang="ru-RU" dirty="0"/>
              <a:t> в эту итерацию, в ней же </a:t>
            </a:r>
            <a:r>
              <a:rPr lang="ru-RU" b="1" dirty="0"/>
              <a:t>и доделываются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Разработка фичи включает тестирование и исправление найденных багов, «</a:t>
            </a:r>
            <a:r>
              <a:rPr lang="ru-RU" b="1" dirty="0"/>
              <a:t>от и до</a:t>
            </a:r>
            <a:r>
              <a:rPr lang="ru-RU" dirty="0"/>
              <a:t>»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Команда </a:t>
            </a:r>
            <a:r>
              <a:rPr lang="ru-RU" b="1" dirty="0"/>
              <a:t>соблюдает приоритеты фич</a:t>
            </a:r>
            <a:r>
              <a:rPr lang="ru-RU" dirty="0"/>
              <a:t>, установленные </a:t>
            </a:r>
            <a:r>
              <a:rPr lang="en-US" dirty="0"/>
              <a:t>PO</a:t>
            </a:r>
            <a:endParaRPr lang="ru-RU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>
                <a:solidFill>
                  <a:srgbClr val="00B050"/>
                </a:solidFill>
              </a:rPr>
              <a:t>Что можно поделать, если всё сделали и осталось время до конца спринта?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Для каждой фичи</a:t>
            </a:r>
            <a:r>
              <a:rPr lang="ru-RU" dirty="0"/>
              <a:t> команда знает, </a:t>
            </a:r>
            <a:r>
              <a:rPr lang="ru-RU" b="1" dirty="0"/>
              <a:t>как и от кого получить</a:t>
            </a:r>
            <a:r>
              <a:rPr lang="ru-RU" dirty="0"/>
              <a:t> необходимую дополнительную </a:t>
            </a:r>
            <a:r>
              <a:rPr lang="ru-RU" b="1" dirty="0"/>
              <a:t>информацию</a:t>
            </a:r>
            <a:r>
              <a:rPr lang="ru-RU" dirty="0"/>
              <a:t> в случае необходимости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Проблемы обнаруживаются быстро и обсуждаются командой сразу же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Длина итерации не меняется после каждой итерации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Вся незапланированная работа учитывается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5FF366-342B-A2B7-3F86-DDB03251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700"/>
            <a:ext cx="5295900" cy="2527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00578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920" y="995989"/>
            <a:ext cx="9614584" cy="46580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" dirty="0"/>
              <a:t>PO </a:t>
            </a:r>
            <a:r>
              <a:rPr lang="ru-RU" dirty="0"/>
              <a:t>ставит </a:t>
            </a:r>
            <a:r>
              <a:rPr lang="ru-RU" b="1" dirty="0"/>
              <a:t>цели спринта </a:t>
            </a:r>
            <a:r>
              <a:rPr lang="ru-RU" dirty="0"/>
              <a:t>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Команда </a:t>
            </a:r>
            <a:r>
              <a:rPr lang="ru-RU" b="1" dirty="0"/>
              <a:t>декомпозирует фичи на технические задачи</a:t>
            </a:r>
            <a:r>
              <a:rPr lang="ru-RU" dirty="0"/>
              <a:t> и совместно </a:t>
            </a:r>
            <a:r>
              <a:rPr lang="ru-RU" b="1" dirty="0"/>
              <a:t>оценивает</a:t>
            </a:r>
            <a:r>
              <a:rPr lang="ru-RU" dirty="0"/>
              <a:t> их.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Декомпозиция задачи должна быть </a:t>
            </a:r>
            <a:r>
              <a:rPr lang="ru-RU" sz="2600" b="1" dirty="0"/>
              <a:t>достаточно детальной</a:t>
            </a:r>
            <a:r>
              <a:rPr lang="ru-RU" sz="2600" dirty="0"/>
              <a:t>.</a:t>
            </a:r>
            <a:br>
              <a:rPr lang="ru-RU" sz="2600" dirty="0"/>
            </a:br>
            <a:r>
              <a:rPr lang="ru-RU" sz="2600" dirty="0"/>
              <a:t>Для двухнедельной итерации рекомендованная </a:t>
            </a:r>
            <a:r>
              <a:rPr lang="ru-RU" sz="2600" b="1" dirty="0"/>
              <a:t>длительность технической задачи</a:t>
            </a:r>
            <a:r>
              <a:rPr lang="ru-RU" sz="2600" dirty="0"/>
              <a:t> – </a:t>
            </a:r>
            <a:r>
              <a:rPr lang="ru-RU" sz="2600" b="1" dirty="0"/>
              <a:t>порядка дня</a:t>
            </a:r>
            <a:r>
              <a:rPr lang="ru-RU" sz="2600" dirty="0"/>
              <a:t> (не более двух дней)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Planning poker</a:t>
            </a:r>
            <a:r>
              <a:rPr lang="ru-RU" sz="2600" dirty="0"/>
              <a:t>;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Стоимость </a:t>
            </a:r>
            <a:r>
              <a:rPr lang="en-US" sz="2600" dirty="0"/>
              <a:t>user story</a:t>
            </a:r>
            <a:r>
              <a:rPr lang="ru-RU" sz="2600" dirty="0"/>
              <a:t> = сумма стоимости тех. задач</a:t>
            </a:r>
            <a:endParaRPr lang="en-US" sz="2600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Итоговый </a:t>
            </a:r>
            <a:r>
              <a:rPr lang="ru-RU" b="1" dirty="0"/>
              <a:t>план</a:t>
            </a:r>
            <a:r>
              <a:rPr lang="ru-RU" dirty="0"/>
              <a:t> </a:t>
            </a:r>
            <a:r>
              <a:rPr lang="ru-RU" b="1" dirty="0"/>
              <a:t>таймбоксится</a:t>
            </a:r>
            <a:r>
              <a:rPr lang="ru-RU" dirty="0"/>
              <a:t>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ru-RU" sz="2600" dirty="0"/>
              <a:t>Для таймбоксинга спринта используется </a:t>
            </a:r>
            <a:r>
              <a:rPr lang="ru-RU" sz="2600" b="1" dirty="0"/>
              <a:t>Скорость</a:t>
            </a:r>
            <a:r>
              <a:rPr lang="ru-RU" sz="2600" dirty="0"/>
              <a:t> (</a:t>
            </a:r>
            <a:r>
              <a:rPr lang="en-US" sz="2600" dirty="0"/>
              <a:t>Velocity) </a:t>
            </a:r>
            <a:r>
              <a:rPr lang="ru-RU" sz="2600" b="1" dirty="0"/>
              <a:t>команды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Например, всего за спринт мы успеваем сделать 100 </a:t>
            </a:r>
            <a:r>
              <a:rPr lang="en-US" sz="2600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  <a:r>
              <a:rPr lang="en-US" sz="2600" dirty="0"/>
              <a:t>, </a:t>
            </a:r>
            <a:r>
              <a:rPr lang="ru-RU" sz="2600" dirty="0"/>
              <a:t>значит берём не больше</a:t>
            </a:r>
            <a:endParaRPr lang="en-US" sz="2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687BCD-D83B-710E-B922-B442E7FD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80" y="5594350"/>
            <a:ext cx="1587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885A1-5540-2059-B691-B2959E3A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20" y="3426411"/>
            <a:ext cx="4381947" cy="34315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AA541-0627-16A6-4DF1-BD2E46D6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5" y="291305"/>
            <a:ext cx="6864275" cy="779463"/>
          </a:xfrm>
        </p:spPr>
        <p:txBody>
          <a:bodyPr/>
          <a:lstStyle/>
          <a:p>
            <a:r>
              <a:rPr lang="en-US" dirty="0"/>
              <a:t>Planning poker</a:t>
            </a:r>
            <a:r>
              <a:rPr lang="ru-RU" dirty="0"/>
              <a:t> /</a:t>
            </a:r>
            <a:r>
              <a:rPr lang="en-US" dirty="0"/>
              <a:t> Story Points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4D1DC0-5EBE-6794-C942-AF488B123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36" y="1087489"/>
            <a:ext cx="8305800" cy="54792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" dirty="0"/>
              <a:t>Story Point — </a:t>
            </a:r>
            <a:r>
              <a:rPr lang="ru-RU" dirty="0"/>
              <a:t>ваша собственная единица измерения, у разных команд </a:t>
            </a:r>
            <a:r>
              <a:rPr lang="en-US" dirty="0"/>
              <a:t>SP </a:t>
            </a:r>
            <a:r>
              <a:rPr lang="ru-RU" dirty="0"/>
              <a:t>разные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Определяемся каким будет </a:t>
            </a:r>
            <a:r>
              <a:rPr lang="en-US" dirty="0"/>
              <a:t>SP </a:t>
            </a:r>
            <a:r>
              <a:rPr lang="ru-RU" dirty="0"/>
              <a:t>для нас. Например, форма регистрации стоит 10 </a:t>
            </a:r>
            <a:r>
              <a:rPr lang="en-US" dirty="0"/>
              <a:t>SP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Решаем навскидку, сколько </a:t>
            </a:r>
            <a:r>
              <a:rPr lang="en-US" dirty="0"/>
              <a:t>SP </a:t>
            </a:r>
            <a:r>
              <a:rPr lang="ru-RU" dirty="0"/>
              <a:t>вы готовы сделать за 1 спринт</a:t>
            </a:r>
          </a:p>
          <a:p>
            <a:pPr>
              <a:lnSpc>
                <a:spcPct val="120000"/>
              </a:lnSpc>
            </a:pPr>
            <a:r>
              <a:rPr lang="ru-RU" dirty="0"/>
              <a:t>Декомпозировать </a:t>
            </a:r>
            <a:r>
              <a:rPr lang="en" dirty="0"/>
              <a:t>user story </a:t>
            </a:r>
            <a:r>
              <a:rPr lang="ru-RU" dirty="0"/>
              <a:t>на технические задачи</a:t>
            </a:r>
          </a:p>
          <a:p>
            <a:pPr>
              <a:lnSpc>
                <a:spcPct val="120000"/>
              </a:lnSpc>
            </a:pPr>
            <a:r>
              <a:rPr lang="ru-RU" dirty="0"/>
              <a:t>Каждая задача оценивается отдельно с помощью</a:t>
            </a:r>
            <a:br>
              <a:rPr lang="ru-RU" dirty="0"/>
            </a:br>
            <a:r>
              <a:rPr lang="en-US" dirty="0"/>
              <a:t>Planning poker: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Каждый оценивает задачу в </a:t>
            </a:r>
            <a:r>
              <a:rPr lang="en-US" dirty="0"/>
              <a:t>SP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Вскрываемся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Члены команд с наименьшей и наибольшей оценкой высказываются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Переголосовываем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Выбираем среднее / медианное значение</a:t>
            </a:r>
          </a:p>
          <a:p>
            <a:pPr lvl="1"/>
            <a:endParaRPr lang="ru-RU" dirty="0">
              <a:solidFill>
                <a:srgbClr val="24292F"/>
              </a:solidFill>
              <a:latin typeface="-apple-system"/>
            </a:endParaRPr>
          </a:p>
          <a:p>
            <a:pPr lvl="1"/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E91AD7-A4D9-DD81-7CB8-A362662D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936" y="-4070"/>
            <a:ext cx="3489064" cy="3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34470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913378"/>
            <a:ext cx="11340059" cy="394798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" dirty="0"/>
              <a:t>PO </a:t>
            </a:r>
            <a:r>
              <a:rPr lang="ru-RU" dirty="0"/>
              <a:t>и члены команды участвуют все</a:t>
            </a:r>
          </a:p>
          <a:p>
            <a:pPr>
              <a:lnSpc>
                <a:spcPct val="120000"/>
              </a:lnSpc>
            </a:pPr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pPr>
              <a:lnSpc>
                <a:spcPct val="120000"/>
              </a:lnSpc>
            </a:pPr>
            <a:r>
              <a:rPr lang="ru-RU" dirty="0"/>
              <a:t>Все технические задачи имеют оценки</a:t>
            </a:r>
          </a:p>
          <a:p>
            <a:pPr>
              <a:lnSpc>
                <a:spcPct val="120000"/>
              </a:lnSpc>
            </a:pPr>
            <a:r>
              <a:rPr lang="ru-RU" dirty="0"/>
              <a:t>Все члены команды согласны с тем, что план может быть выполнен за итерацию,</a:t>
            </a:r>
            <a:br>
              <a:rPr lang="ru-RU" dirty="0"/>
            </a:br>
            <a:r>
              <a:rPr lang="ru-RU" dirty="0"/>
              <a:t>команда обязуется выполнить план итерации</a:t>
            </a:r>
            <a:r>
              <a:rPr lang="en-US" dirty="0"/>
              <a:t> (commitment)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Каждая фича имеет приоритет внутри итерации</a:t>
            </a:r>
          </a:p>
          <a:p>
            <a:pPr>
              <a:lnSpc>
                <a:spcPct val="120000"/>
              </a:lnSpc>
            </a:pPr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5E0EC-2014-3044-57FE-E5D516E8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943" y="4636547"/>
            <a:ext cx="4976057" cy="22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/>
              <a:t>Product Owner </a:t>
            </a:r>
            <a:r>
              <a:rPr lang="ru-RU" sz="2400" dirty="0"/>
              <a:t>предлагает, как можно повысить ценность и практичность продукта в текущем </a:t>
            </a:r>
            <a:r>
              <a:rPr lang="en" sz="2400" dirty="0"/>
              <a:t>Sprint.</a:t>
            </a:r>
            <a:br>
              <a:rPr lang="ru-RU" sz="2400" dirty="0"/>
            </a:br>
            <a:r>
              <a:rPr lang="ru-RU" sz="2400" dirty="0"/>
              <a:t>Затем вся </a:t>
            </a:r>
            <a:r>
              <a:rPr lang="en" sz="2400" dirty="0"/>
              <a:t>Scrum Team </a:t>
            </a:r>
            <a:r>
              <a:rPr lang="ru-RU" sz="2400" dirty="0"/>
              <a:t>совместно определяет </a:t>
            </a:r>
            <a:r>
              <a:rPr lang="ru-RU" sz="2400" b="1" dirty="0"/>
              <a:t>цель спринта</a:t>
            </a:r>
            <a:r>
              <a:rPr lang="en-US" sz="2400" dirty="0"/>
              <a:t> </a:t>
            </a:r>
            <a:r>
              <a:rPr lang="en" sz="2400" dirty="0"/>
              <a:t>Sprint Goal, </a:t>
            </a:r>
            <a:r>
              <a:rPr lang="ru-RU" sz="2400" dirty="0"/>
              <a:t>которая объясняет, почему </a:t>
            </a:r>
            <a:r>
              <a:rPr lang="en" sz="2400" dirty="0"/>
              <a:t>Sprint</a:t>
            </a:r>
            <a:r>
              <a:rPr lang="ru-RU" sz="2400" dirty="0"/>
              <a:t> ценен для заинтересованных лиц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/>
              <a:t>Developers </a:t>
            </a:r>
            <a:r>
              <a:rPr lang="ru-RU" sz="2400" dirty="0"/>
              <a:t>обсуждают с </a:t>
            </a:r>
            <a:r>
              <a:rPr lang="en" sz="2400" dirty="0"/>
              <a:t>Product Owner, </a:t>
            </a:r>
            <a:r>
              <a:rPr lang="ru-RU" sz="2400" dirty="0"/>
              <a:t>какие элементы </a:t>
            </a:r>
            <a:r>
              <a:rPr lang="en" sz="2400" dirty="0"/>
              <a:t>Product Backlog </a:t>
            </a:r>
            <a:r>
              <a:rPr lang="ru-RU" sz="2400" dirty="0"/>
              <a:t>выбрать для включения в текущий </a:t>
            </a:r>
            <a:r>
              <a:rPr lang="en" sz="2400" dirty="0"/>
              <a:t>Sprint. </a:t>
            </a:r>
            <a:r>
              <a:rPr lang="ru-RU" sz="2400" dirty="0"/>
              <a:t>Предварительно проводят оценку трудоёмкости в </a:t>
            </a:r>
            <a:r>
              <a:rPr lang="en-US" sz="2400" dirty="0"/>
              <a:t>Story points</a:t>
            </a:r>
            <a:r>
              <a:rPr lang="ru-RU" sz="2400" dirty="0"/>
              <a:t> с помощью </a:t>
            </a:r>
            <a:r>
              <a:rPr lang="en-US" sz="2400" dirty="0"/>
              <a:t>Planning Poker.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/>
              <a:t>Developers </a:t>
            </a:r>
            <a:r>
              <a:rPr lang="ru-RU" sz="2400" dirty="0"/>
              <a:t>для каждого выбранного элемента </a:t>
            </a:r>
            <a:r>
              <a:rPr lang="en" sz="2400" dirty="0"/>
              <a:t>Product Backlog </a:t>
            </a:r>
            <a:r>
              <a:rPr lang="ru-RU" sz="2400" dirty="0"/>
              <a:t>планируют работу, необходимую для создания </a:t>
            </a:r>
            <a:r>
              <a:rPr lang="en" sz="2400" dirty="0"/>
              <a:t>Increment</a:t>
            </a:r>
            <a:r>
              <a:rPr lang="ru-RU" sz="2400" dirty="0"/>
              <a:t>. Это делается путем декомпозиции элементов </a:t>
            </a:r>
            <a:r>
              <a:rPr lang="en" sz="2400" dirty="0"/>
              <a:t>Product Backlog </a:t>
            </a:r>
            <a:r>
              <a:rPr lang="ru-RU" sz="2400" dirty="0"/>
              <a:t>на более мелкие задачи продолжительностью не более одного дня.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</a:t>
            </a:r>
            <a:r>
              <a:rPr lang="en-US" sz="3000" dirty="0"/>
              <a:t>(</a:t>
            </a:r>
            <a:r>
              <a:rPr lang="ru-RU" sz="3000" dirty="0"/>
              <a:t>тех. задачи</a:t>
            </a:r>
            <a:r>
              <a:rPr lang="en-US" sz="3000" dirty="0"/>
              <a:t>) </a:t>
            </a:r>
            <a:r>
              <a:rPr lang="ru-RU" sz="3000" dirty="0"/>
              <a:t>вместе называются </a:t>
            </a:r>
            <a:r>
              <a:rPr lang="en" sz="3000" b="1" dirty="0"/>
              <a:t>Sprint Backlog</a:t>
            </a:r>
            <a:r>
              <a:rPr lang="en" sz="3000" dirty="0"/>
              <a:t>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описания элементов бэклога (</a:t>
            </a:r>
            <a:r>
              <a:rPr lang="en-US" dirty="0"/>
              <a:t>Product Backlog </a:t>
            </a:r>
            <a:r>
              <a:rPr lang="ru-RU" dirty="0"/>
              <a:t>и </a:t>
            </a:r>
            <a:r>
              <a:rPr lang="en-US" dirty="0"/>
              <a:t>Sprint Backlog</a:t>
            </a:r>
            <a:r>
              <a:rPr lang="ru-RU" dirty="0"/>
              <a:t>)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лучшего понимания пользователей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26ADB6-54A0-660A-7C71-487BD653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58" y="1050310"/>
            <a:ext cx="7920942" cy="58076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5FE86-6941-88F1-45AA-5F69F8CB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215748"/>
            <a:ext cx="10515600" cy="761310"/>
          </a:xfrm>
        </p:spPr>
        <p:txBody>
          <a:bodyPr/>
          <a:lstStyle/>
          <a:p>
            <a:r>
              <a:rPr lang="ru-RU" dirty="0"/>
              <a:t>Пользовательские истории /</a:t>
            </a:r>
            <a:r>
              <a:rPr lang="en-US" dirty="0"/>
              <a:t> User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10FE4F-44DC-7824-D017-DB0AA621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19" y="1253331"/>
            <a:ext cx="3667539" cy="53889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b="1" dirty="0"/>
              <a:t>User Story </a:t>
            </a:r>
            <a:r>
              <a:rPr lang="en" sz="2000" dirty="0"/>
              <a:t>— </a:t>
            </a:r>
            <a:r>
              <a:rPr lang="ru-RU" sz="2000" dirty="0"/>
              <a:t>это ответы на 3 вопроса, связанные в одно предложение: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Что это за пользователь?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Какое действие он хочет выполнить в продукте или какой результат от продукта хочет получить?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Зачем это ему?</a:t>
            </a:r>
          </a:p>
        </p:txBody>
      </p:sp>
    </p:spTree>
    <p:extLst>
      <p:ext uri="{BB962C8B-B14F-4D97-AF65-F5344CB8AC3E}">
        <p14:creationId xmlns:p14="http://schemas.microsoft.com/office/powerpoint/2010/main" val="3878591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ru-RU" dirty="0"/>
              <a:t>плохие примеры </a:t>
            </a:r>
            <a:r>
              <a:rPr lang="en-US" dirty="0"/>
              <a:t>user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524786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«Я как пользователь хочу войти в личный кабинет, чтобы войти в личный кабинет»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000" dirty="0"/>
              <a:t>Пример про торт:</a:t>
            </a:r>
            <a:endParaRPr lang="ru-RU" sz="2000" strike="sngStrike" dirty="0"/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«Я как пользователь, хочу съесть торт, чтобы съесть торт»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голодный муж, пришедший с работы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хочу что-нибудь поесть, потому что очень голоден</a:t>
            </a:r>
          </a:p>
          <a:p>
            <a:pPr lvl="1">
              <a:lnSpc>
                <a:spcPct val="110000"/>
              </a:lnSpc>
            </a:pPr>
            <a:r>
              <a:rPr lang="ru-RU" sz="1800" dirty="0"/>
              <a:t>Может быть можно быстрее /</a:t>
            </a:r>
            <a:r>
              <a:rPr lang="en-US" sz="1800" dirty="0"/>
              <a:t> </a:t>
            </a:r>
            <a:r>
              <a:rPr lang="ru-RU" sz="1800" dirty="0"/>
              <a:t>проще можно удовлетворить эту потребность?</a:t>
            </a:r>
          </a:p>
          <a:p>
            <a:pPr lvl="1">
              <a:lnSpc>
                <a:spcPct val="110000"/>
              </a:lnSpc>
            </a:pPr>
            <a:r>
              <a:rPr lang="ru-RU" sz="1800" dirty="0"/>
              <a:t>Может быть пока нарезать салат и отварить сосиски?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голодный муж, пришедший с работы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который уже немного поел, хочу съесть какой-то десерт, чтобы насладиться вкусом и выйти из за стола довольным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/>
              <a:t>«</a:t>
            </a:r>
            <a:r>
              <a:rPr lang="ru-RU" sz="2000" b="1" dirty="0"/>
              <a:t>Кнопочное мышление</a:t>
            </a:r>
            <a:r>
              <a:rPr lang="en-US" sz="2000" b="1" dirty="0"/>
              <a:t>» — </a:t>
            </a:r>
            <a:r>
              <a:rPr lang="ru-RU" sz="2000" b="1" dirty="0"/>
              <a:t>плохо!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Я как клиент банка хочу кнопку для просмотра трат за месяц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клиент банка хочу иметь возможность контролировать свои траты в течение месяца, чтобы не выйти за лимиты и не выйти за рамки бюджета</a:t>
            </a:r>
          </a:p>
          <a:p>
            <a:pPr marL="0" indent="0">
              <a:lnSpc>
                <a:spcPct val="110000"/>
              </a:lnSpc>
              <a:buNone/>
            </a:pP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3097" y="284922"/>
            <a:ext cx="9859618" cy="921025"/>
          </a:xfrm>
        </p:spPr>
        <p:txBody>
          <a:bodyPr>
            <a:normAutofit/>
          </a:bodyPr>
          <a:lstStyle/>
          <a:p>
            <a:r>
              <a:rPr lang="en-US" dirty="0"/>
              <a:t>User Story: </a:t>
            </a:r>
            <a:r>
              <a:rPr lang="ru-RU" dirty="0"/>
              <a:t>объединение, разбиение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3097" y="1391478"/>
            <a:ext cx="6414052" cy="5181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ru-RU" b="0" dirty="0"/>
              <a:t>Если история слишком велика, то ее следует разбить на меньшие части. 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Если история слишком мала, ее следует объединить с другими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b="0" dirty="0"/>
              <a:t>История «Пользователи могут безопасно переводить деньги на свой счет, со своего счета или с одного счета на другой» может быть разбита на истории: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войти в систему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выйти из системы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положить деньги на свой счет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снять деньги со своего счета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перевести деньги с любого из своих счетов на другой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04F50A-9047-F736-1346-2F767468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166" y="1258955"/>
            <a:ext cx="5068956" cy="32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7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4DC896-5D24-FBC5-9A17-7F2FF9EC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20" y="0"/>
            <a:ext cx="2875280" cy="230247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0" y="365125"/>
            <a:ext cx="7402158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83" y="1461736"/>
            <a:ext cx="10515600" cy="504991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b="1" dirty="0"/>
              <a:t>Короткая </a:t>
            </a:r>
            <a:r>
              <a:rPr lang="en-US" b="1" dirty="0"/>
              <a:t>(15 </a:t>
            </a:r>
            <a:r>
              <a:rPr lang="ru-RU" b="1" dirty="0"/>
              <a:t>минут</a:t>
            </a:r>
            <a:r>
              <a:rPr lang="en-US" b="1" dirty="0"/>
              <a:t>) </a:t>
            </a:r>
            <a:r>
              <a:rPr lang="ru-RU" b="1" dirty="0"/>
              <a:t>ежедневная встреча</a:t>
            </a:r>
            <a:r>
              <a:rPr lang="ru-RU" dirty="0"/>
              <a:t>, предназначенная для синхронизации работы команды.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330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4"/>
            <a:ext cx="7119762" cy="52638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Проводится </a:t>
            </a:r>
            <a:r>
              <a:rPr lang="ru-RU" b="1" dirty="0"/>
              <a:t>в одно и то же время в одном и том же месте</a:t>
            </a:r>
          </a:p>
          <a:p>
            <a:pPr>
              <a:lnSpc>
                <a:spcPct val="120000"/>
              </a:lnSpc>
            </a:pPr>
            <a:r>
              <a:rPr lang="ru-RU" dirty="0"/>
              <a:t>Длительность — </a:t>
            </a:r>
            <a:r>
              <a:rPr lang="ru-RU" b="1" dirty="0"/>
              <a:t>не более 15 минут</a:t>
            </a:r>
          </a:p>
          <a:p>
            <a:pPr>
              <a:lnSpc>
                <a:spcPct val="120000"/>
              </a:lnSpc>
            </a:pPr>
            <a:r>
              <a:rPr lang="ru-RU" dirty="0"/>
              <a:t>Начинается и заканчивается </a:t>
            </a:r>
            <a:r>
              <a:rPr lang="ru-RU" b="1" dirty="0"/>
              <a:t>вовремя</a:t>
            </a:r>
            <a:r>
              <a:rPr lang="ru-RU" dirty="0"/>
              <a:t> (дисциплина!)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Все члены команды участвуют</a:t>
            </a:r>
            <a:r>
              <a:rPr lang="ru-RU" dirty="0"/>
              <a:t> и отвечают на 3 вопроса</a:t>
            </a:r>
          </a:p>
          <a:p>
            <a:pPr>
              <a:lnSpc>
                <a:spcPct val="120000"/>
              </a:lnSpc>
            </a:pPr>
            <a:r>
              <a:rPr lang="ru-RU" dirty="0"/>
              <a:t>Стендап </a:t>
            </a:r>
            <a:r>
              <a:rPr lang="ru-RU" b="1" dirty="0"/>
              <a:t>не прерывается</a:t>
            </a:r>
          </a:p>
          <a:p>
            <a:pPr>
              <a:lnSpc>
                <a:spcPct val="120000"/>
              </a:lnSpc>
            </a:pPr>
            <a:r>
              <a:rPr lang="ru-RU" dirty="0"/>
              <a:t>Члены команды </a:t>
            </a:r>
            <a:r>
              <a:rPr lang="ru-RU" b="1" dirty="0"/>
              <a:t>сами выбирают задачи</a:t>
            </a:r>
            <a:r>
              <a:rPr lang="ru-RU" dirty="0"/>
              <a:t> на стендапе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Скрам-мастер не раздаёт задачи!</a:t>
            </a:r>
          </a:p>
          <a:p>
            <a:pPr>
              <a:lnSpc>
                <a:spcPct val="120000"/>
              </a:lnSpc>
            </a:pPr>
            <a:r>
              <a:rPr lang="ru-RU" dirty="0"/>
              <a:t>Члены команды </a:t>
            </a:r>
            <a:r>
              <a:rPr lang="ru-RU" b="1" dirty="0"/>
              <a:t>обращаются друг к другу, а не отчитываются перед скрам-мастером </a:t>
            </a:r>
            <a:r>
              <a:rPr lang="ru-RU" dirty="0"/>
              <a:t>или менеджером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1E45FD-7EE0-B661-AA26-284EDE6A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962" y="1940560"/>
            <a:ext cx="4234038" cy="34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  <a:br>
              <a:rPr lang="ru-RU" sz="1800" dirty="0"/>
            </a:br>
            <a:r>
              <a:rPr lang="ru-RU" sz="1600" dirty="0"/>
              <a:t>обязательное присутствие членов команды на общих встречах (на практических занятиях)!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4FE6A-0901-1D47-7E0C-5498917B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393" y="4185920"/>
            <a:ext cx="3058607" cy="26720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71" y="222886"/>
            <a:ext cx="10515600" cy="854074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 (</a:t>
            </a:r>
            <a:r>
              <a:rPr lang="en" dirty="0"/>
              <a:t>Demo) / </a:t>
            </a:r>
            <a:r>
              <a:rPr lang="ru-RU" dirty="0"/>
              <a:t>Ревью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49" y="1239520"/>
            <a:ext cx="10515600" cy="539559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Цель демо — </a:t>
            </a:r>
            <a:r>
              <a:rPr lang="ru-RU" b="1" dirty="0"/>
              <a:t>показать сделанное за спринт</a:t>
            </a:r>
            <a:r>
              <a:rPr lang="ru-RU" dirty="0"/>
              <a:t>,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Демо проводится в конце каждой итерации.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b="1" dirty="0"/>
              <a:t>Показывается работающая система </a:t>
            </a:r>
            <a:r>
              <a:rPr lang="ru-RU" dirty="0"/>
              <a:t>(не презентации и не написанные классы)</a:t>
            </a:r>
          </a:p>
          <a:p>
            <a:pPr>
              <a:lnSpc>
                <a:spcPct val="110000"/>
              </a:lnSpc>
            </a:pPr>
            <a:r>
              <a:rPr lang="ru-RU" dirty="0"/>
              <a:t>Показываются </a:t>
            </a:r>
            <a:r>
              <a:rPr lang="ru-RU" b="1" dirty="0"/>
              <a:t>только сделанные фичи</a:t>
            </a:r>
            <a:br>
              <a:rPr lang="ru-RU" b="1" dirty="0"/>
            </a:br>
            <a:r>
              <a:rPr lang="ru-RU" dirty="0"/>
              <a:t>(не доделанные — не показываются)</a:t>
            </a:r>
          </a:p>
          <a:p>
            <a:pPr>
              <a:lnSpc>
                <a:spcPct val="110000"/>
              </a:lnSpc>
            </a:pPr>
            <a:r>
              <a:rPr lang="ru-RU" b="1" dirty="0"/>
              <a:t>Все заинтересованные лица</a:t>
            </a:r>
            <a:r>
              <a:rPr lang="ru-RU" dirty="0"/>
              <a:t> приглашаются на демо</a:t>
            </a:r>
          </a:p>
          <a:p>
            <a:pPr>
              <a:lnSpc>
                <a:spcPct val="110000"/>
              </a:lnSpc>
            </a:pPr>
            <a:r>
              <a:rPr lang="ru-RU" dirty="0"/>
              <a:t>Команда получает от заинтересованных лиц </a:t>
            </a:r>
            <a:r>
              <a:rPr lang="ru-RU" b="1" dirty="0"/>
              <a:t>обратную связь</a:t>
            </a:r>
          </a:p>
          <a:p>
            <a:pPr>
              <a:lnSpc>
                <a:spcPct val="110000"/>
              </a:lnSpc>
            </a:pPr>
            <a:r>
              <a:rPr lang="en" b="1" dirty="0"/>
              <a:t>PO </a:t>
            </a:r>
            <a:r>
              <a:rPr lang="ru-RU" b="1" dirty="0"/>
              <a:t>корректирует </a:t>
            </a:r>
            <a:r>
              <a:rPr lang="en-US" b="1" dirty="0"/>
              <a:t>Product backlog </a:t>
            </a:r>
            <a:r>
              <a:rPr lang="ru-RU" dirty="0"/>
              <a:t>в соответствии</a:t>
            </a:r>
            <a:br>
              <a:rPr lang="ru-RU" dirty="0"/>
            </a:br>
            <a:r>
              <a:rPr lang="ru-RU" dirty="0"/>
              <a:t>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DBF896-6850-BC7D-3FD9-9610DF81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278" y="1447501"/>
            <a:ext cx="2305722" cy="32454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246540"/>
            <a:ext cx="10808114" cy="888378"/>
          </a:xfrm>
        </p:spPr>
        <p:txBody>
          <a:bodyPr>
            <a:normAutofit/>
          </a:bodyPr>
          <a:lstStyle/>
          <a:p>
            <a:r>
              <a:rPr lang="ru-RU" dirty="0"/>
              <a:t>Ретроспектива спринта 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7" y="1178560"/>
            <a:ext cx="9426354" cy="558469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b="1" dirty="0"/>
              <a:t>запланировать повышение качества и эффективности</a:t>
            </a:r>
            <a:r>
              <a:rPr lang="ru-RU" dirty="0"/>
              <a:t>.</a:t>
            </a:r>
          </a:p>
          <a:p>
            <a:pPr>
              <a:lnSpc>
                <a:spcPct val="120000"/>
              </a:lnSpc>
            </a:pPr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pPr>
              <a:lnSpc>
                <a:spcPct val="120000"/>
              </a:lnSpc>
            </a:pPr>
            <a:r>
              <a:rPr lang="ru-RU" dirty="0"/>
              <a:t>Что пошло не так и что можно с этим сделать?</a:t>
            </a:r>
          </a:p>
          <a:p>
            <a:pPr>
              <a:lnSpc>
                <a:spcPct val="120000"/>
              </a:lnSpc>
            </a:pPr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 3 вопроса:</a:t>
            </a:r>
          </a:p>
          <a:p>
            <a:pPr lvl="1">
              <a:lnSpc>
                <a:spcPct val="120000"/>
              </a:lnSpc>
            </a:pPr>
            <a:r>
              <a:rPr lang="ru-RU" b="1" dirty="0"/>
              <a:t>что прошло хорошо</a:t>
            </a:r>
            <a:r>
              <a:rPr lang="ru-RU" dirty="0"/>
              <a:t> во время </a:t>
            </a:r>
            <a:r>
              <a:rPr lang="en" dirty="0"/>
              <a:t>Sprint,</a:t>
            </a:r>
            <a:endParaRPr lang="ru-RU" dirty="0"/>
          </a:p>
          <a:p>
            <a:pPr lvl="1">
              <a:lnSpc>
                <a:spcPct val="120000"/>
              </a:lnSpc>
            </a:pPr>
            <a:r>
              <a:rPr lang="ru-RU" b="1" dirty="0"/>
              <a:t>с какими проблемами </a:t>
            </a:r>
            <a:r>
              <a:rPr lang="ru-RU" dirty="0"/>
              <a:t>они</a:t>
            </a:r>
            <a:r>
              <a:rPr lang="en-US" dirty="0"/>
              <a:t> </a:t>
            </a:r>
            <a:r>
              <a:rPr lang="ru-RU" b="1" dirty="0"/>
              <a:t>столкнулись</a:t>
            </a:r>
            <a:r>
              <a:rPr lang="ru-RU" dirty="0"/>
              <a:t>,</a:t>
            </a:r>
          </a:p>
          <a:p>
            <a:pPr lvl="1">
              <a:lnSpc>
                <a:spcPct val="120000"/>
              </a:lnSpc>
            </a:pPr>
            <a:r>
              <a:rPr lang="ru-RU" b="1" dirty="0"/>
              <a:t>как </a:t>
            </a:r>
            <a:r>
              <a:rPr lang="ru-RU" dirty="0"/>
              <a:t>эти </a:t>
            </a:r>
            <a:r>
              <a:rPr lang="ru-RU" b="1" dirty="0"/>
              <a:t>проблемы </a:t>
            </a:r>
            <a:r>
              <a:rPr lang="ru-RU" dirty="0"/>
              <a:t>можно</a:t>
            </a:r>
            <a:r>
              <a:rPr lang="ru-RU" b="1" dirty="0"/>
              <a:t> решить</a:t>
            </a:r>
            <a:r>
              <a:rPr lang="ru-RU" dirty="0"/>
              <a:t>.</a:t>
            </a:r>
          </a:p>
          <a:p>
            <a:pPr>
              <a:lnSpc>
                <a:spcPct val="120000"/>
              </a:lnSpc>
            </a:pPr>
            <a:r>
              <a:rPr lang="en" dirty="0"/>
              <a:t>Scrum Team </a:t>
            </a:r>
            <a:r>
              <a:rPr lang="ru-RU" b="1" dirty="0"/>
              <a:t>определяет наиболее полезные изменения </a:t>
            </a:r>
            <a:r>
              <a:rPr lang="ru-RU" dirty="0"/>
              <a:t>для повышения эффективности.</a:t>
            </a:r>
          </a:p>
          <a:p>
            <a:pPr>
              <a:lnSpc>
                <a:spcPct val="120000"/>
              </a:lnSpc>
            </a:pPr>
            <a:r>
              <a:rPr lang="ru-RU" dirty="0"/>
              <a:t>Улучшения с самым высоким влиянием </a:t>
            </a:r>
            <a:r>
              <a:rPr lang="ru-RU" b="1" dirty="0"/>
              <a:t>реализуются в кратчайшие сроки</a:t>
            </a:r>
            <a:r>
              <a:rPr lang="ru-RU" dirty="0"/>
              <a:t>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046"/>
            <a:ext cx="10515600" cy="492287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Все должны иметь доступ к артефактам.</a:t>
            </a:r>
          </a:p>
          <a:p>
            <a:pPr>
              <a:lnSpc>
                <a:spcPct val="110000"/>
              </a:lnSpc>
            </a:pPr>
            <a:r>
              <a:rPr lang="en" dirty="0"/>
              <a:t>Product Vision</a:t>
            </a:r>
          </a:p>
          <a:p>
            <a:pPr>
              <a:lnSpc>
                <a:spcPct val="110000"/>
              </a:lnSpc>
            </a:pPr>
            <a:r>
              <a:rPr lang="en" dirty="0"/>
              <a:t>Product Backlog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en" dirty="0"/>
              <a:t>Sprint Backlog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ru-RU" dirty="0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pPr>
              <a:lnSpc>
                <a:spcPct val="110000"/>
              </a:lnSpc>
            </a:pPr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pPr>
              <a:lnSpc>
                <a:spcPct val="110000"/>
              </a:lnSpc>
            </a:pPr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</a:t>
            </a:r>
            <a:r>
              <a:rPr lang="en" dirty="0"/>
              <a:t>urndown chart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ru-RU" dirty="0"/>
              <a:t>График скорости команды </a:t>
            </a:r>
            <a:r>
              <a:rPr lang="en-US" dirty="0"/>
              <a:t>Velocity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943D4F-0D07-CB22-7FB1-2CCD18D7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72" y="3055172"/>
            <a:ext cx="5369928" cy="38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dirty="0"/>
              <a:t>Product Backlog — </a:t>
            </a:r>
            <a:r>
              <a:rPr lang="ru-RU" dirty="0"/>
              <a:t>это </a:t>
            </a:r>
            <a:r>
              <a:rPr lang="ru-RU" b="1" dirty="0"/>
              <a:t>упорядоченный</a:t>
            </a:r>
            <a:r>
              <a:rPr lang="ru-RU" dirty="0"/>
              <a:t> и </a:t>
            </a:r>
            <a:r>
              <a:rPr lang="ru-RU" b="1" dirty="0"/>
              <a:t>постоянно обновляемый </a:t>
            </a:r>
            <a:r>
              <a:rPr lang="ru-RU" dirty="0"/>
              <a:t>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pPr>
              <a:lnSpc>
                <a:spcPct val="110000"/>
              </a:lnSpc>
            </a:pPr>
            <a:r>
              <a:rPr lang="ru-RU" dirty="0"/>
              <a:t>фичи (пользовательские истории, эпики, запросы на изменения)</a:t>
            </a:r>
          </a:p>
          <a:p>
            <a:pPr>
              <a:lnSpc>
                <a:spcPct val="110000"/>
              </a:lnSpc>
            </a:pPr>
            <a:r>
              <a:rPr lang="ru-RU" dirty="0"/>
              <a:t>баги</a:t>
            </a:r>
          </a:p>
          <a:p>
            <a:pPr>
              <a:lnSpc>
                <a:spcPct val="110000"/>
              </a:lnSpc>
            </a:pPr>
            <a:r>
              <a:rPr lang="ru-RU" dirty="0"/>
              <a:t>технический долг, технические истории</a:t>
            </a:r>
          </a:p>
          <a:p>
            <a:pPr>
              <a:lnSpc>
                <a:spcPct val="110000"/>
              </a:lnSpc>
            </a:pPr>
            <a:r>
              <a:rPr lang="ru-RU" dirty="0"/>
              <a:t>задачи, важные для команды, например </a:t>
            </a:r>
            <a:r>
              <a:rPr lang="en-US" dirty="0"/>
              <a:t>«</a:t>
            </a:r>
            <a:r>
              <a:rPr lang="ru-RU" dirty="0"/>
              <a:t>провести тренинг</a:t>
            </a:r>
            <a:r>
              <a:rPr lang="en-US" dirty="0"/>
              <a:t>»</a:t>
            </a:r>
            <a:r>
              <a:rPr lang="ru-RU" dirty="0"/>
              <a:t>, </a:t>
            </a:r>
            <a:r>
              <a:rPr lang="en-US" dirty="0"/>
              <a:t>«</a:t>
            </a:r>
            <a:r>
              <a:rPr lang="ru-RU" dirty="0"/>
              <a:t>добавить памяти на машины</a:t>
            </a:r>
            <a:r>
              <a:rPr lang="en-US" dirty="0"/>
              <a:t>»</a:t>
            </a:r>
            <a:r>
              <a:rPr lang="ru-RU" dirty="0"/>
              <a:t>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содержит фичи (</a:t>
            </a:r>
            <a:r>
              <a:rPr lang="en" sz="2400" dirty="0"/>
              <a:t>user story), </a:t>
            </a:r>
            <a:r>
              <a:rPr lang="ru-RU" sz="2400" dirty="0"/>
              <a:t>а не технические задачи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виден каждому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обновляется перед планированием спринта</a:t>
            </a:r>
          </a:p>
          <a:p>
            <a:pPr>
              <a:lnSpc>
                <a:spcPct val="100000"/>
              </a:lnSpc>
            </a:pPr>
            <a:r>
              <a:rPr lang="en" sz="2400" dirty="0"/>
              <a:t>PO </a:t>
            </a:r>
            <a:r>
              <a:rPr lang="ru-RU" sz="2400" dirty="0"/>
              <a:t>управляет и координирует </a:t>
            </a:r>
            <a:r>
              <a:rPr lang="en" sz="2400" dirty="0"/>
              <a:t>backlog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en" sz="2400" dirty="0"/>
              <a:t>PO </a:t>
            </a:r>
            <a:r>
              <a:rPr lang="ru-RU" sz="2400" dirty="0"/>
              <a:t>понимает все фичи / пользовательские истории из бэклога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5ACD5-2418-DB56-4160-775CFF182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0" b="7823"/>
          <a:stretch/>
        </p:blipFill>
        <p:spPr>
          <a:xfrm>
            <a:off x="6835589" y="4142092"/>
            <a:ext cx="5356411" cy="25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Epic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148316"/>
            <a:ext cx="10515600" cy="561604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Функция набора и отправки сообщений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Разработать буквенно-цифровую экранную клавиатуру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Разработать виджет выбора получателя из списка контактов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Просмотр входящих сообщений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Разработать виджет прокрутки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Реализовать поддержку свайпа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Поиск сообщений по тексту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200" dirty="0"/>
              <a:t>Мини-поисковый движок на основе нейросетей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…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Звонки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…</a:t>
            </a:r>
          </a:p>
          <a:p>
            <a:pPr lvl="2">
              <a:lnSpc>
                <a:spcPct val="120000"/>
              </a:lnSpc>
            </a:pPr>
            <a:r>
              <a:rPr lang="ru-RU" dirty="0"/>
              <a:t>…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ru-RU" dirty="0"/>
              <a:t>Поддержка устанавливаемых приложений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Возможность установки приложения из магазина приложений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200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1473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46DC-14D8-C14C-9833-11D6CA17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8555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</a:t>
            </a:r>
            <a:r>
              <a:rPr lang="en-US" dirty="0"/>
              <a:t>epic / user-story</a:t>
            </a:r>
            <a:br>
              <a:rPr lang="en-US" dirty="0"/>
            </a:br>
            <a:r>
              <a:rPr lang="ru-RU" dirty="0"/>
              <a:t>для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C0E3E-EBC0-2648-8168-8261595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14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Заказ (</a:t>
            </a:r>
            <a:r>
              <a:rPr lang="en-US" dirty="0"/>
              <a:t>wizard </a:t>
            </a:r>
            <a:r>
              <a:rPr lang="ru-RU" dirty="0"/>
              <a:t>заказа)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«Я как пользователь хочу просмотреть список товаров, чтобы выбрать для себя интересующий товар»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Управление корзиной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Ввод адреса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Выбор способа доставки</a:t>
            </a:r>
          </a:p>
          <a:p>
            <a:pPr>
              <a:lnSpc>
                <a:spcPct val="110000"/>
              </a:lnSpc>
            </a:pPr>
            <a:r>
              <a:rPr lang="ru-RU" dirty="0"/>
              <a:t>Админка (</a:t>
            </a:r>
            <a:r>
              <a:rPr lang="en-US" dirty="0"/>
              <a:t>backoffice</a:t>
            </a:r>
            <a:r>
              <a:rPr lang="ru-RU" dirty="0"/>
              <a:t>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Просмотр списка заказов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Изменение статуса заказа</a:t>
            </a:r>
          </a:p>
          <a:p>
            <a:pPr>
              <a:lnSpc>
                <a:spcPct val="110000"/>
              </a:lnSpc>
            </a:pPr>
            <a:r>
              <a:rPr lang="ru-RU" dirty="0"/>
              <a:t>Каталог товаров на сайте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Список категорий товаров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Список товаров в категории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Карточка товара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174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 fontScale="90000"/>
          </a:bodyPr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r>
              <a:rPr lang="ru-RU" dirty="0"/>
              <a:t> («уход» за беклогом)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422400"/>
            <a:ext cx="7045960" cy="51816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до состояния готовности в течение одного спринта</a:t>
            </a:r>
            <a:r>
              <a:rPr lang="en" dirty="0"/>
              <a:t>, </a:t>
            </a:r>
            <a:r>
              <a:rPr lang="ru-RU" dirty="0"/>
              <a:t>считаются </a:t>
            </a:r>
            <a:r>
              <a:rPr lang="ru-RU" b="1" dirty="0"/>
              <a:t>готовыми</a:t>
            </a:r>
            <a:r>
              <a:rPr lang="ru-RU" dirty="0"/>
              <a:t> для взятия в спринт</a:t>
            </a:r>
            <a:r>
              <a:rPr lang="en" dirty="0"/>
              <a:t> </a:t>
            </a:r>
            <a:r>
              <a:rPr lang="ru-RU" dirty="0"/>
              <a:t>в ходе планирования спринта</a:t>
            </a:r>
            <a:r>
              <a:rPr lang="en" dirty="0"/>
              <a:t>.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en-US" b="1" dirty="0"/>
              <a:t>Backlog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b="1" dirty="0"/>
              <a:t>это процесс разбиения элементов </a:t>
            </a:r>
            <a:r>
              <a:rPr lang="en" b="1" dirty="0"/>
              <a:t>Product Backlog </a:t>
            </a:r>
            <a:r>
              <a:rPr lang="ru-RU" b="1" dirty="0"/>
              <a:t>на более мелкие</a:t>
            </a:r>
            <a:r>
              <a:rPr lang="ru-RU" dirty="0"/>
              <a:t> и конкретные элементы, и их дальнейшего уточнения.</a:t>
            </a:r>
            <a:br>
              <a:rPr lang="ru-RU" dirty="0"/>
            </a:br>
            <a:r>
              <a:rPr lang="ru-RU" dirty="0"/>
              <a:t>Это деятельность по </a:t>
            </a:r>
            <a:r>
              <a:rPr lang="ru-RU" b="1" dirty="0"/>
              <a:t>добавлению деталей</a:t>
            </a:r>
            <a:r>
              <a:rPr lang="ru-RU" dirty="0"/>
              <a:t>, таких как </a:t>
            </a:r>
            <a:r>
              <a:rPr lang="ru-RU" b="1" dirty="0"/>
              <a:t>описание, порядок и размер</a:t>
            </a:r>
            <a:r>
              <a:rPr lang="ru-RU" dirty="0"/>
              <a:t>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pPr>
              <a:lnSpc>
                <a:spcPct val="120000"/>
              </a:lnSpc>
            </a:pPr>
            <a:r>
              <a:rPr lang="en" dirty="0"/>
              <a:t>Product Owner </a:t>
            </a:r>
            <a:r>
              <a:rPr lang="ru-RU" dirty="0"/>
              <a:t>помогает команде понять элементы и обсуждая компромиссы.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FE93-7F4C-E498-94E3-3E2E8343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13" y="1379220"/>
            <a:ext cx="4634687" cy="39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84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/>
              <a:t>бэклог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38007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ru-RU" b="1" dirty="0"/>
              <a:t>цели спринта</a:t>
            </a:r>
            <a:r>
              <a:rPr lang="en" b="1" dirty="0"/>
              <a:t>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элементов </a:t>
            </a:r>
            <a:r>
              <a:rPr lang="en" b="1" dirty="0"/>
              <a:t>Sprint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(набора технических задач)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ru-RU" dirty="0"/>
              <a:t>Чеклист: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Все видят план итерации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Для каждой фичи из бэклога указаны критерии приёмки / сценарий демонстрации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Каждая фича на плане декомпозируется в технические задачи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lnSpc>
                <a:spcPct val="120000"/>
              </a:lnSpc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1381760"/>
            <a:ext cx="7259320" cy="52730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Цель спринта (</a:t>
            </a:r>
            <a:r>
              <a:rPr lang="en" b="1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b="1" dirty="0"/>
              <a:t>единственная цель на </a:t>
            </a:r>
            <a:r>
              <a:rPr lang="en" b="1" dirty="0"/>
              <a:t>Sprint</a:t>
            </a:r>
            <a:r>
              <a:rPr lang="en" dirty="0"/>
              <a:t>. </a:t>
            </a:r>
            <a:r>
              <a:rPr lang="ru-RU" dirty="0"/>
              <a:t>Несмотря на то, что разработчики</a:t>
            </a:r>
            <a:r>
              <a:rPr lang="en" dirty="0"/>
              <a:t> </a:t>
            </a:r>
            <a:r>
              <a:rPr lang="ru-RU" dirty="0"/>
              <a:t>привержены цели спринта</a:t>
            </a:r>
            <a:r>
              <a:rPr lang="en" dirty="0"/>
              <a:t>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pPr>
              <a:lnSpc>
                <a:spcPct val="120000"/>
              </a:lnSpc>
            </a:pPr>
            <a:r>
              <a:rPr lang="ru-RU" dirty="0"/>
              <a:t>Цель спринта обеспечивает </a:t>
            </a:r>
            <a:r>
              <a:rPr lang="ru-RU" b="1" dirty="0"/>
              <a:t>связность и сфокусированность</a:t>
            </a:r>
            <a:r>
              <a:rPr lang="ru-RU" dirty="0"/>
              <a:t>, побуждая команду</a:t>
            </a:r>
            <a:r>
              <a:rPr lang="en" dirty="0"/>
              <a:t>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pPr>
              <a:lnSpc>
                <a:spcPct val="120000"/>
              </a:lnSpc>
            </a:pPr>
            <a:r>
              <a:rPr lang="ru-RU" dirty="0"/>
              <a:t>Цель спринта</a:t>
            </a:r>
            <a:r>
              <a:rPr lang="en" dirty="0"/>
              <a:t> </a:t>
            </a:r>
            <a:r>
              <a:rPr lang="ru-RU" dirty="0"/>
              <a:t>создается во время планирования спринта</a:t>
            </a:r>
            <a:r>
              <a:rPr lang="en" dirty="0"/>
              <a:t>.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цели спринта</a:t>
            </a:r>
            <a:r>
              <a:rPr lang="en" dirty="0"/>
              <a:t> </a:t>
            </a:r>
            <a:r>
              <a:rPr lang="ru-RU" dirty="0"/>
              <a:t>в ходе работы над задачами</a:t>
            </a:r>
            <a:r>
              <a:rPr lang="en" dirty="0"/>
              <a:t>.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спринта</a:t>
            </a:r>
            <a:r>
              <a:rPr lang="en" dirty="0"/>
              <a:t>, </a:t>
            </a:r>
            <a:r>
              <a:rPr lang="ru-RU" dirty="0"/>
              <a:t>не изменяя цель спринта</a:t>
            </a:r>
            <a:r>
              <a:rPr lang="en" dirty="0"/>
              <a:t>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03B676-BE31-CB60-E14A-B2C4AAC2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0" y="1682750"/>
            <a:ext cx="4559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77" y="404911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77" y="1462580"/>
            <a:ext cx="10515600" cy="479845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pPr>
              <a:lnSpc>
                <a:spcPct val="120000"/>
              </a:lnSpc>
            </a:pPr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pPr>
              <a:lnSpc>
                <a:spcPct val="120000"/>
              </a:lnSpc>
            </a:pPr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</a:t>
            </a:r>
            <a:br>
              <a:rPr lang="ru-RU" dirty="0"/>
            </a:br>
            <a:r>
              <a:rPr lang="ru-RU" dirty="0"/>
              <a:t>единственным моментом для поставки ценности.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</a:t>
            </a:r>
            <a:br>
              <a:rPr lang="ru-RU" dirty="0"/>
            </a:br>
            <a:r>
              <a:rPr lang="ru-RU" dirty="0"/>
              <a:t>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220BDE-38D9-1A70-A480-46BDD360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576" y="4609182"/>
            <a:ext cx="2998424" cy="22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63B3F-467F-499F-5D11-57E55886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готовности</a:t>
            </a:r>
            <a:br>
              <a:rPr lang="ru-RU" dirty="0"/>
            </a:br>
            <a:r>
              <a:rPr lang="en-US" dirty="0"/>
              <a:t>Definition of Done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700426B-EAF5-06FC-FEA6-07420130D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Определение готовности (критерии готовности) — это формальное описание состояния инкремента продукта или технических задач</a:t>
            </a:r>
            <a:r>
              <a:rPr lang="en" dirty="0"/>
              <a:t>, </a:t>
            </a:r>
            <a:r>
              <a:rPr lang="ru-RU" dirty="0"/>
              <a:t>при котором они соответствуют требованиям качества, предъявляемым продукту.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</a:t>
            </a:r>
            <a:r>
              <a:rPr lang="ru-RU" dirty="0"/>
              <a:t> / тех. задач</a:t>
            </a:r>
            <a:r>
              <a:rPr lang="en" dirty="0"/>
              <a:t>: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Написаны и успешно проходят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Проведено </a:t>
            </a:r>
            <a:r>
              <a:rPr lang="en-US" dirty="0"/>
              <a:t>Code review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Написана краткая справка для пользователя по новым фичам</a:t>
            </a:r>
            <a:endParaRPr lang="en-US" dirty="0"/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Новые классы / таблицы / поля в БД описаны во внутренней системе документации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Definition of Done </a:t>
            </a:r>
            <a:r>
              <a:rPr lang="ru-RU" dirty="0"/>
              <a:t>уточняется в том числе во время ретроспективы.</a:t>
            </a:r>
          </a:p>
        </p:txBody>
      </p:sp>
    </p:spTree>
    <p:extLst>
      <p:ext uri="{BB962C8B-B14F-4D97-AF65-F5344CB8AC3E}">
        <p14:creationId xmlns:p14="http://schemas.microsoft.com/office/powerpoint/2010/main" val="636673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685608-19C5-3F41-2BAA-459B0038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98" y="4024578"/>
            <a:ext cx="4317402" cy="28334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137684"/>
            <a:ext cx="10758377" cy="535519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pPr>
              <a:lnSpc>
                <a:spcPct val="120000"/>
              </a:lnSpc>
            </a:pPr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Обязательно отмечается ответственный (ответственные).</a:t>
            </a:r>
          </a:p>
          <a:p>
            <a:pPr>
              <a:lnSpc>
                <a:spcPct val="120000"/>
              </a:lnSpc>
            </a:pPr>
            <a:r>
              <a:rPr lang="en" dirty="0"/>
              <a:t>Done</a:t>
            </a:r>
            <a:r>
              <a:rPr lang="ru-RU" dirty="0"/>
              <a:t> — для сделанных задач, готовых к Демо</a:t>
            </a:r>
          </a:p>
          <a:p>
            <a:pPr>
              <a:lnSpc>
                <a:spcPct val="120000"/>
              </a:lnSpc>
            </a:pPr>
            <a:r>
              <a:rPr lang="ru-RU" dirty="0"/>
              <a:t>Любые дополнительные колонки: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Тестирование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Code review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Написание документации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lnSpc>
                <a:spcPct val="120000"/>
              </a:lnSpc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pPr>
              <a:lnSpc>
                <a:spcPct val="120000"/>
              </a:lnSpc>
            </a:pPr>
            <a:r>
              <a:rPr lang="ru-RU" dirty="0"/>
              <a:t>В расчёте скорости учитываются только те фичи, которые удовлетворяют критерию готовности (</a:t>
            </a:r>
            <a:r>
              <a:rPr lang="en" dirty="0"/>
              <a:t>definition of done)</a:t>
            </a:r>
          </a:p>
          <a:p>
            <a:pPr>
              <a:lnSpc>
                <a:spcPct val="120000"/>
              </a:lnSpc>
            </a:pPr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046" y="4221124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81" y="1254642"/>
            <a:ext cx="10835879" cy="334925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pPr>
              <a:lnSpc>
                <a:spcPct val="120000"/>
              </a:lnSpc>
            </a:pPr>
            <a:r>
              <a:rPr lang="ru-RU" dirty="0"/>
              <a:t>Показывает сколько еще остается сделать.</a:t>
            </a:r>
          </a:p>
          <a:p>
            <a:pPr>
              <a:lnSpc>
                <a:spcPct val="120000"/>
              </a:lnSpc>
            </a:pPr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pPr>
              <a:lnSpc>
                <a:spcPct val="120000"/>
              </a:lnSpc>
            </a:pPr>
            <a:r>
              <a:rPr lang="ru-RU" dirty="0"/>
              <a:t>Вначале итерации эта сумма равна сумме всех оценок всех задач.</a:t>
            </a:r>
          </a:p>
          <a:p>
            <a:pPr>
              <a:lnSpc>
                <a:spcPct val="120000"/>
              </a:lnSpc>
            </a:pPr>
            <a:r>
              <a:rPr lang="ru-RU" dirty="0"/>
              <a:t>Каждый день в одно и то же время (например, перед дейли)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A93D-6A56-D49B-48C0-28255766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реализация сложных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75E85-B8E4-27AB-7737-7F73419B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047" y="1690688"/>
            <a:ext cx="4883971" cy="296737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В классическом подходе каждая команда (или человек) отвечает за свой слой торта и делает его от начала до конца</a:t>
            </a:r>
          </a:p>
          <a:p>
            <a:pPr>
              <a:lnSpc>
                <a:spcPct val="120000"/>
              </a:lnSpc>
            </a:pPr>
            <a:r>
              <a:rPr lang="ru-RU" dirty="0"/>
              <a:t>В </a:t>
            </a:r>
            <a:r>
              <a:rPr lang="en-US" dirty="0"/>
              <a:t>scrum </a:t>
            </a:r>
            <a:r>
              <a:rPr lang="ru-RU" dirty="0"/>
              <a:t>команда отвечает за все слои торта, но делает торт кусочками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C26C30-1E39-4336-5FC0-8660C609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1709514"/>
            <a:ext cx="6244295" cy="4495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30C522-5891-A395-C1DE-FACB0F9C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3" y="4796974"/>
            <a:ext cx="4165226" cy="19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2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E4B0DA-91D8-F9BE-07E2-6026BBAC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67" y="2259106"/>
            <a:ext cx="6828533" cy="45704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14DDE-3842-E42A-26FE-68FF8414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масштабирование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D67F65-F418-4FB3-472B-3D6E2903A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Scrum of Scrums</a:t>
            </a:r>
          </a:p>
          <a:p>
            <a:pPr>
              <a:lnSpc>
                <a:spcPct val="100000"/>
              </a:lnSpc>
            </a:pPr>
            <a:r>
              <a:rPr lang="en-US" dirty="0"/>
              <a:t>LeSS (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Large-Scale Scrum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Scaled Agile Framework</a:t>
            </a:r>
          </a:p>
          <a:p>
            <a:pPr>
              <a:lnSpc>
                <a:spcPct val="100000"/>
              </a:lnSpc>
            </a:pPr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Disciplined Agile Delivery</a:t>
            </a:r>
          </a:p>
          <a:p>
            <a:pPr>
              <a:lnSpc>
                <a:spcPct val="100000"/>
              </a:lnSpc>
            </a:pPr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Nexus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22BBDC-9C74-D3DD-3085-C6F578DB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767" y="5557"/>
            <a:ext cx="3689158" cy="26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90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24320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dirty="0"/>
              <a:t>Scrum — </a:t>
            </a:r>
            <a:r>
              <a:rPr lang="ru-RU" dirty="0"/>
              <a:t>это не для всех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80"/>
            <a:ext cx="10515600" cy="579119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Scrum </a:t>
            </a:r>
            <a:r>
              <a:rPr lang="ru-RU" dirty="0"/>
              <a:t>не подходит, если: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Если </a:t>
            </a:r>
            <a:r>
              <a:rPr lang="en-US" b="1" dirty="0"/>
              <a:t>Scrum </a:t>
            </a:r>
            <a:r>
              <a:rPr lang="ru-RU" b="1" dirty="0"/>
              <a:t>избыточен и продукт слишком простой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</a:t>
            </a:r>
            <a:r>
              <a:rPr lang="ru-RU" u="sng" dirty="0"/>
              <a:t>построить ядерный реактор</a:t>
            </a:r>
            <a:r>
              <a:rPr lang="ru-RU" dirty="0"/>
              <a:t> или </a:t>
            </a:r>
            <a:r>
              <a:rPr lang="ru-RU" strike="sngStrike" dirty="0"/>
              <a:t>запустить ракету в космос</a:t>
            </a:r>
            <a:r>
              <a:rPr lang="ru-RU" dirty="0"/>
              <a:t> или </a:t>
            </a:r>
            <a:r>
              <a:rPr lang="ru-RU" u="sng" dirty="0"/>
              <a:t>сделать хирургическую операцию</a:t>
            </a:r>
            <a:r>
              <a:rPr lang="ru-RU" dirty="0"/>
              <a:t>, так как цена ошибки будет слишком большой.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«</a:t>
            </a:r>
            <a:r>
              <a:rPr lang="ru-RU" b="1" dirty="0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lnSpc>
                <a:spcPct val="120000"/>
              </a:lnSpc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en-US" dirty="0"/>
              <a:t>Scrum-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«Антипаттерны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/>
              <a:t>турбацией</a:t>
            </a:r>
            <a:r>
              <a:rPr lang="ru-RU" dirty="0"/>
              <a:t>».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71166-33E3-3845-AE22-E5BAC95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66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3841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38" y="482085"/>
            <a:ext cx="5555512" cy="798075"/>
          </a:xfrm>
        </p:spPr>
        <p:txBody>
          <a:bodyPr>
            <a:normAutofit fontScale="90000"/>
          </a:bodyPr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563" y="2099207"/>
            <a:ext cx="5217346" cy="26037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5538006" y="1315484"/>
            <a:ext cx="64750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000" b="1" dirty="0"/>
              <a:t>Долго</a:t>
            </a:r>
            <a:r>
              <a:rPr lang="ru-RU" sz="20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Очень </a:t>
            </a:r>
            <a:r>
              <a:rPr lang="ru-RU" sz="2000" b="1" dirty="0"/>
              <a:t>не любит изменения </a:t>
            </a:r>
            <a:r>
              <a:rPr lang="ru-RU" sz="20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Изменения вносить очень дорого и сложно</a:t>
            </a:r>
          </a:p>
          <a:p>
            <a:pPr marL="742950" lvl="1" indent="-285750">
              <a:buFontTx/>
              <a:buChar char="-"/>
            </a:pPr>
            <a:r>
              <a:rPr lang="ru-RU" sz="2000" i="1" dirty="0"/>
              <a:t>пример с самолётом</a:t>
            </a:r>
          </a:p>
          <a:p>
            <a:pPr marL="742950" lvl="1" indent="-285750">
              <a:buFontTx/>
              <a:buChar char="-"/>
            </a:pPr>
            <a:r>
              <a:rPr lang="ru-RU" sz="2000" i="1" dirty="0"/>
              <a:t>пример с </a:t>
            </a:r>
            <a:r>
              <a:rPr lang="en-US" sz="2000" i="1" dirty="0"/>
              <a:t>NASA</a:t>
            </a:r>
            <a:endParaRPr lang="ru-RU" sz="2000" i="1" dirty="0"/>
          </a:p>
          <a:p>
            <a:pPr marL="285750" indent="-285750">
              <a:buFontTx/>
              <a:buChar char="-"/>
            </a:pPr>
            <a:r>
              <a:rPr lang="ru-RU" sz="2000" dirty="0"/>
              <a:t>Большие </a:t>
            </a:r>
            <a:r>
              <a:rPr lang="ru-RU" sz="20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На выходе можем получить совсем не то, что хотел заказчик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Технологические риски (технология не взлетела)</a:t>
            </a:r>
          </a:p>
          <a:p>
            <a:pPr marL="285750" indent="-285750">
              <a:buFontTx/>
              <a:buChar char="-"/>
            </a:pPr>
            <a:r>
              <a:rPr lang="ru-RU" sz="20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Разработчик закладывает дополнительную стоимость для страховки рисков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C0CD6-E030-0074-E0BC-A028F3651504}"/>
              </a:ext>
            </a:extLst>
          </p:cNvPr>
          <p:cNvSpPr txBox="1"/>
          <p:nvPr/>
        </p:nvSpPr>
        <p:spPr>
          <a:xfrm>
            <a:off x="1285875" y="5521958"/>
            <a:ext cx="3262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Fix-price</a:t>
            </a:r>
            <a:r>
              <a:rPr lang="en-US" sz="2000" dirty="0"/>
              <a:t> vs </a:t>
            </a:r>
            <a:r>
              <a:rPr lang="en-US" sz="2000" b="1" dirty="0"/>
              <a:t>Time &amp; Material</a:t>
            </a:r>
            <a:br>
              <a:rPr lang="ru-RU" sz="2000" b="1" dirty="0"/>
            </a:br>
            <a:r>
              <a:rPr lang="en-US" sz="2000" dirty="0"/>
              <a:t>FP: Presale </a:t>
            </a:r>
            <a:r>
              <a:rPr lang="ru-RU" sz="2000" dirty="0"/>
              <a:t>по полугода</a:t>
            </a:r>
          </a:p>
        </p:txBody>
      </p:sp>
    </p:spTree>
    <p:extLst>
      <p:ext uri="{BB962C8B-B14F-4D97-AF65-F5344CB8AC3E}">
        <p14:creationId xmlns:p14="http://schemas.microsoft.com/office/powerpoint/2010/main" val="137942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88" y="620536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871B9-4C19-AC9D-3D8B-CDCDE9845830}"/>
              </a:ext>
            </a:extLst>
          </p:cNvPr>
          <p:cNvSpPr txBox="1"/>
          <p:nvPr/>
        </p:nvSpPr>
        <p:spPr>
          <a:xfrm>
            <a:off x="9127174" y="6092937"/>
            <a:ext cx="283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 Price vs Time &amp; Material</a:t>
            </a:r>
            <a:endParaRPr lang="ru-RU" b="1" dirty="0"/>
          </a:p>
          <a:p>
            <a:pPr lvl="1"/>
            <a:r>
              <a:rPr lang="en-US" dirty="0"/>
              <a:t>FP: Presale </a:t>
            </a:r>
            <a:r>
              <a:rPr lang="ru-RU" dirty="0"/>
              <a:t>по полгода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Кеневин (</a:t>
            </a:r>
            <a:r>
              <a:rPr lang="en-US" dirty="0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типов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запутанности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00781" y="587828"/>
            <a:ext cx="2923586" cy="591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мир экспертов</a:t>
            </a:r>
            <a:r>
              <a:rPr lang="en-US" sz="2000" dirty="0"/>
              <a:t>, </a:t>
            </a:r>
            <a:r>
              <a:rPr lang="ru-RU" sz="2000" dirty="0"/>
              <a:t>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ru-RU" sz="2000" b="1" dirty="0"/>
              <a:t>, </a:t>
            </a:r>
            <a:r>
              <a:rPr lang="en-US" sz="2000" b="1" dirty="0"/>
              <a:t>XP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6A3F2-850C-3DFC-1CDA-C7197453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/>
          <a:lstStyle/>
          <a:p>
            <a:r>
              <a:rPr lang="en" dirty="0"/>
              <a:t>Cynefin framework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647A7-A58F-FC38-53EA-584DECC18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2030"/>
            <a:ext cx="10725615" cy="553408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Модель «Кеневин» (</a:t>
            </a:r>
            <a:r>
              <a:rPr lang="en" dirty="0"/>
              <a:t>Cynefin framework) – </a:t>
            </a:r>
            <a:r>
              <a:rPr lang="ru-RU" dirty="0"/>
              <a:t>инструмент для определения оптимального способа управления в системе с учетом степени ее сложности. В модели «Кеневин» выделено 5 типов систем: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Простая система </a:t>
            </a:r>
            <a:r>
              <a:rPr lang="ru-RU" dirty="0"/>
              <a:t>обладает простыми причинно-следственными связями и лучшими практиками достижения результатов. Она управляется по алгоритму «Ощути – </a:t>
            </a:r>
            <a:r>
              <a:rPr lang="ru-RU" dirty="0" err="1"/>
              <a:t>Категоризируй</a:t>
            </a:r>
            <a:r>
              <a:rPr lang="ru-RU" dirty="0"/>
              <a:t> – Реагируй». В этой системе удобно работать по классической водопадной методологии.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Сложная система </a:t>
            </a:r>
            <a:r>
              <a:rPr lang="ru-RU" dirty="0"/>
              <a:t>отличается ростом количества взаимосвязей, здесь нет лучших практик, но зато есть много хороших и взаимозаменяемых, поэтому такой тип считается экспертной средой. Управлять системой можно по алгоритму «Ощути – Анализируй – Реагируй», вооружившись </a:t>
            </a:r>
            <a:r>
              <a:rPr lang="en" dirty="0"/>
              <a:t>PMI, RUP, Prince2.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Запутанная система </a:t>
            </a:r>
            <a:r>
              <a:rPr lang="ru-RU" dirty="0"/>
              <a:t>поражает количеством взаимосвязей. В такой системе приходится самим изобретать практики достижения результатов. Поэтому в ней работают по алгоритму «Исследуй – Ощути – Реагируй», двигаясь по </a:t>
            </a:r>
            <a:r>
              <a:rPr lang="en" dirty="0"/>
              <a:t>agile.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Хаотическая система</a:t>
            </a:r>
            <a:r>
              <a:rPr lang="ru-RU" dirty="0"/>
              <a:t> – состояние крайней нестабильности, где нет времени формулировать гипотезы. Поэтому приходится «тушить пожар» по алгоритму «Действуй – Ощути – Реагируй», стремясь перевести систему к состоянию более предсказуемых типов.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Неопределенная, или беспорядочная</a:t>
            </a:r>
            <a:r>
              <a:rPr lang="ru-RU" dirty="0"/>
              <a:t>, система включает в себя несколько подсистем, относящихся к разным категориям. Поэтому ее трудно однозначно классифицировать. Остается только разбить на составные части и работать с каждой из них в отдельности.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6031778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13973</TotalTime>
  <Words>5419</Words>
  <Application>Microsoft Macintosh PowerPoint</Application>
  <PresentationFormat>Широкоэкранный</PresentationFormat>
  <Paragraphs>503</Paragraphs>
  <Slides>59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6" baseType="lpstr">
      <vt:lpstr>-apple-system</vt:lpstr>
      <vt:lpstr>Arial</vt:lpstr>
      <vt:lpstr>Calibri</vt:lpstr>
      <vt:lpstr>Calibri Light</vt:lpstr>
      <vt:lpstr>Roboto</vt:lpstr>
      <vt:lpstr>Wingdings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Cynefin framework</vt:lpstr>
      <vt:lpstr>Разработка ПО ≠ строительство</vt:lpstr>
      <vt:lpstr>Agile-манифест разработки ПО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Примеры инкрементальной ценности</vt:lpstr>
      <vt:lpstr>Итерация / спринт (Sprint)</vt:lpstr>
      <vt:lpstr>Планирование итерации / спринта (sprint planning)</vt:lpstr>
      <vt:lpstr>Planning poker / Story Points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Пользовательские истории / User Story</vt:lpstr>
      <vt:lpstr>Хорошие / плохие примеры user story</vt:lpstr>
      <vt:lpstr>User Story: объединение, разбиение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Пример Epic / User story / Тех. задач</vt:lpstr>
      <vt:lpstr>Примеры epic / user-story для интернет-магазина</vt:lpstr>
      <vt:lpstr>Product Backlog Grooming («уход» за беклогом)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Definition of Done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и реализация сложных систем</vt:lpstr>
      <vt:lpstr>Scrum и масштабирование</vt:lpstr>
      <vt:lpstr>Scrum — это не для всех</vt:lpstr>
      <vt:lpstr>Scrum без Agile: карго-культ Scrum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157</cp:revision>
  <dcterms:created xsi:type="dcterms:W3CDTF">2022-01-27T15:06:08Z</dcterms:created>
  <dcterms:modified xsi:type="dcterms:W3CDTF">2024-08-26T12:52:31Z</dcterms:modified>
</cp:coreProperties>
</file>